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 id="2147483797" r:id="rId2"/>
  </p:sldMasterIdLst>
  <p:notesMasterIdLst>
    <p:notesMasterId r:id="rId28"/>
  </p:notesMasterIdLst>
  <p:sldIdLst>
    <p:sldId id="256" r:id="rId3"/>
    <p:sldId id="270" r:id="rId4"/>
    <p:sldId id="257" r:id="rId5"/>
    <p:sldId id="271" r:id="rId6"/>
    <p:sldId id="258" r:id="rId7"/>
    <p:sldId id="276" r:id="rId8"/>
    <p:sldId id="272" r:id="rId9"/>
    <p:sldId id="273" r:id="rId10"/>
    <p:sldId id="287" r:id="rId11"/>
    <p:sldId id="275" r:id="rId12"/>
    <p:sldId id="277" r:id="rId13"/>
    <p:sldId id="278" r:id="rId14"/>
    <p:sldId id="280" r:id="rId15"/>
    <p:sldId id="282" r:id="rId16"/>
    <p:sldId id="286" r:id="rId17"/>
    <p:sldId id="285" r:id="rId18"/>
    <p:sldId id="284" r:id="rId19"/>
    <p:sldId id="283" r:id="rId20"/>
    <p:sldId id="291" r:id="rId21"/>
    <p:sldId id="262" r:id="rId22"/>
    <p:sldId id="290" r:id="rId23"/>
    <p:sldId id="289" r:id="rId24"/>
    <p:sldId id="267" r:id="rId25"/>
    <p:sldId id="292" r:id="rId26"/>
    <p:sldId id="26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7" autoAdjust="0"/>
    <p:restoredTop sz="94249" autoAdjust="0"/>
  </p:normalViewPr>
  <p:slideViewPr>
    <p:cSldViewPr snapToGrid="0">
      <p:cViewPr varScale="1">
        <p:scale>
          <a:sx n="68" d="100"/>
          <a:sy n="68" d="100"/>
        </p:scale>
        <p:origin x="816" y="48"/>
      </p:cViewPr>
      <p:guideLst/>
    </p:cSldViewPr>
  </p:slideViewPr>
  <p:outlineViewPr>
    <p:cViewPr>
      <p:scale>
        <a:sx n="33" d="100"/>
        <a:sy n="33" d="100"/>
      </p:scale>
      <p:origin x="0" y="-14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A0678E-6D9F-4F73-8885-F9DA3837DA52}" type="datetimeFigureOut">
              <a:rPr lang="en-US" smtClean="0"/>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A8D31-8038-4D2E-9EB7-CF96F82E9811}" type="slidenum">
              <a:rPr lang="en-US" smtClean="0"/>
              <a:t>‹#›</a:t>
            </a:fld>
            <a:endParaRPr lang="en-US"/>
          </a:p>
        </p:txBody>
      </p:sp>
    </p:spTree>
    <p:extLst>
      <p:ext uri="{BB962C8B-B14F-4D97-AF65-F5344CB8AC3E}">
        <p14:creationId xmlns:p14="http://schemas.microsoft.com/office/powerpoint/2010/main" val="1387631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2B841C9-32DE-4275-AA19-2322D0224D7A}"/>
              </a:ext>
            </a:extLst>
          </p:cNvPr>
          <p:cNvSpPr txBox="1"/>
          <p:nvPr userDrawn="1"/>
        </p:nvSpPr>
        <p:spPr>
          <a:xfrm>
            <a:off x="4476545" y="6398324"/>
            <a:ext cx="323576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mj-lt"/>
              </a:rPr>
              <a:t>eflsummerschool.wordpress.com </a:t>
            </a:r>
          </a:p>
          <a:p>
            <a:endParaRPr lang="en-US" sz="1800" b="1" dirty="0">
              <a:solidFill>
                <a:schemeClr val="bg1"/>
              </a:solidFill>
              <a:latin typeface="+mj-lt"/>
            </a:endParaRPr>
          </a:p>
        </p:txBody>
      </p:sp>
    </p:spTree>
    <p:extLst>
      <p:ext uri="{BB962C8B-B14F-4D97-AF65-F5344CB8AC3E}">
        <p14:creationId xmlns:p14="http://schemas.microsoft.com/office/powerpoint/2010/main" val="362665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a:xfrm>
            <a:off x="1097280" y="1845734"/>
            <a:ext cx="100584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9603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545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0812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239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58313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2746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11881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8361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5789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4475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BE16-23F9-4B2A-9082-A13B44813A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372B6-CA77-4D84-8440-149217AEB8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5362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BA63D-7FD1-45C8-89A7-5131416514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3FEE96-380C-4278-BCCE-D6538C0366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2487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B90C1-1E36-432D-9EDC-8B984E34A5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FE7088-AF2D-4640-ABFB-4BE69DE7E0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92597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BEA54-74E6-4B89-91D8-715C7B4E61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2F73F4-3CC2-4AD2-84DA-4B8BEBA59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64FA-3134-4D03-B118-944ADF5138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4910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B9D05-676A-495E-A651-B479BBAF84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E4B95-FB75-4F28-9E8D-18F2AEFBB6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C9A20D-F9F0-4272-BBD8-334E5DE2E9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BF7BFC-248B-47FC-88D1-68EFE8FB9F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CD5AE6-12F9-4174-8702-721153C18E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966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3A37-3CA6-46D5-A887-29F083242CC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1905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081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3CFE-BDB7-42E3-A275-F925C5E707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40983D-C49A-4DEB-AA0E-6900B7924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B88F7A-D4E1-4630-BF4F-7B7436966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31063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32FC3-83CB-4118-B035-B6A29C32FE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6FB601-303B-483E-B500-DDB35CD142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8FD7A9-86F5-42EE-9991-814CE0429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08761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D982-AFB9-4947-9C11-A2C9ED085F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484AB2-279E-47E4-BD50-42965F104C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80890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EE5F65-86FD-44E0-97CB-B93D6AE00F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25DDE3-BCEB-4D24-9742-A37AB5831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740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5B4AEC3-0927-4C6A-8082-1052438FC525}"/>
              </a:ext>
            </a:extLst>
          </p:cNvPr>
          <p:cNvSpPr txBox="1"/>
          <p:nvPr userDrawn="1"/>
        </p:nvSpPr>
        <p:spPr>
          <a:xfrm>
            <a:off x="4217223" y="6408374"/>
            <a:ext cx="323576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mj-lt"/>
              </a:rPr>
              <a:t>eflsummerschool.wordpress.com </a:t>
            </a:r>
          </a:p>
          <a:p>
            <a:endParaRPr lang="en-US" sz="1800" b="1" dirty="0">
              <a:solidFill>
                <a:schemeClr val="bg1"/>
              </a:solidFill>
              <a:latin typeface="+mj-lt"/>
            </a:endParaRPr>
          </a:p>
        </p:txBody>
      </p:sp>
    </p:spTree>
    <p:extLst>
      <p:ext uri="{BB962C8B-B14F-4D97-AF65-F5344CB8AC3E}">
        <p14:creationId xmlns:p14="http://schemas.microsoft.com/office/powerpoint/2010/main" val="99404223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E310AC-B5B4-45A1-9CBE-F00228A0C3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F79F0E-AEB5-463E-9D7A-189755B02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91389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t.co/5hfOW3Y0mJ?amp=1"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commons.wikimedia.org/w/index.php?curid=803501"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ndex.php?curid=5133393" TargetMode="External"/><Relationship Id="rId2" Type="http://schemas.openxmlformats.org/officeDocument/2006/relationships/hyperlink" Target="https://www.macmillandictionary.com/dictionary/british/dark-horse"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dictionary.cambridge.org/dictionary/english/get-your-own-way" TargetMode="External"/><Relationship Id="rId1" Type="http://schemas.openxmlformats.org/officeDocument/2006/relationships/slideLayout" Target="../slideLayouts/slideLayout1.xml"/><Relationship Id="rId4" Type="http://schemas.openxmlformats.org/officeDocument/2006/relationships/hyperlink" Target="https://images.app.goo.gl/fBd9s2QGWETvZoGH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commons.wikimedia.org/w/index.php?curid=6426018"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commons.wikimedia.org/w/index.php?curid=8814022"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s://www.whatiselt.com/single-post/2019/07/22/What-is-Top-down-and-Bottom-up-processing" TargetMode="External"/><Relationship Id="rId13" Type="http://schemas.openxmlformats.org/officeDocument/2006/relationships/hyperlink" Target="https://commons.wikimedia.org/w/index.php?curid=8814022" TargetMode="External"/><Relationship Id="rId3" Type="http://schemas.openxmlformats.org/officeDocument/2006/relationships/hyperlink" Target="https://dictionary.cambridge.org/dictionary/english/get-your-own-way" TargetMode="External"/><Relationship Id="rId7" Type="http://schemas.openxmlformats.org/officeDocument/2006/relationships/hyperlink" Target="https://oupeltglobalblog.com/2014/07/01/bottom-up-decoding-reading-and-listening-for-the-future/" TargetMode="External"/><Relationship Id="rId12" Type="http://schemas.openxmlformats.org/officeDocument/2006/relationships/hyperlink" Target="https://commons.wikimedia.org/w/index.php?curid=6426018" TargetMode="External"/><Relationship Id="rId2" Type="http://schemas.openxmlformats.org/officeDocument/2006/relationships/hyperlink" Target="https://t.co/5hfOW3Y0mJ?amp=1" TargetMode="External"/><Relationship Id="rId1" Type="http://schemas.openxmlformats.org/officeDocument/2006/relationships/slideLayout" Target="../slideLayouts/slideLayout1.xml"/><Relationship Id="rId6" Type="http://schemas.openxmlformats.org/officeDocument/2006/relationships/hyperlink" Target="https://www.teachingenglish.org.uk/article/top-down" TargetMode="External"/><Relationship Id="rId11" Type="http://schemas.openxmlformats.org/officeDocument/2006/relationships/hyperlink" Target="https://commons.wikimedia.org/w/index.php?curid=5133393" TargetMode="External"/><Relationship Id="rId5" Type="http://schemas.openxmlformats.org/officeDocument/2006/relationships/hyperlink" Target="https://www.teachingenglish.org.uk/article/bottom" TargetMode="External"/><Relationship Id="rId10" Type="http://schemas.openxmlformats.org/officeDocument/2006/relationships/hyperlink" Target="https://www.macmillandictionary.com/dictionary/british/dark-horse" TargetMode="External"/><Relationship Id="rId4" Type="http://schemas.openxmlformats.org/officeDocument/2006/relationships/hyperlink" Target="https://images.app.goo.gl/fBd9s2QGWETvZoGH6" TargetMode="External"/><Relationship Id="rId9" Type="http://schemas.openxmlformats.org/officeDocument/2006/relationships/hyperlink" Target="https://en.wikipedia.org/wiki/Frederic_Bartlett" TargetMode="External"/><Relationship Id="rId14" Type="http://schemas.openxmlformats.org/officeDocument/2006/relationships/hyperlink" Target="https://commons.wikimedia.org/w/index.php?curid=80350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co/GOG1jpvJKm?amp=1"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124467-7ED2-4729-8B65-DB8ABDB59299}"/>
              </a:ext>
            </a:extLst>
          </p:cNvPr>
          <p:cNvSpPr txBox="1"/>
          <p:nvPr/>
        </p:nvSpPr>
        <p:spPr>
          <a:xfrm>
            <a:off x="965201" y="643467"/>
            <a:ext cx="6694556" cy="5054008"/>
          </a:xfrm>
          <a:prstGeom prst="rect">
            <a:avLst/>
          </a:prstGeom>
        </p:spPr>
        <p:txBody>
          <a:bodyPr vert="horz" lIns="91440" tIns="45720" rIns="91440" bIns="45720" rtlCol="0" anchor="ctr">
            <a:normAutofit/>
          </a:bodyPr>
          <a:lstStyle/>
          <a:p>
            <a:pPr algn="r" defTabSz="914400">
              <a:lnSpc>
                <a:spcPct val="85000"/>
              </a:lnSpc>
              <a:spcBef>
                <a:spcPct val="0"/>
              </a:spcBef>
              <a:spcAft>
                <a:spcPts val="600"/>
              </a:spcAft>
            </a:pPr>
            <a:r>
              <a:rPr lang="en-US" sz="8000" b="1" cap="all" spc="-50" dirty="0">
                <a:ln w="3175" cmpd="sng">
                  <a:noFill/>
                </a:ln>
                <a:solidFill>
                  <a:schemeClr val="tx1">
                    <a:lumMod val="85000"/>
                    <a:lumOff val="15000"/>
                  </a:schemeClr>
                </a:solidFill>
                <a:latin typeface="+mj-lt"/>
                <a:ea typeface="+mj-ea"/>
                <a:cs typeface="+mj-cs"/>
              </a:rPr>
              <a:t>Reading skills</a:t>
            </a:r>
          </a:p>
        </p:txBody>
      </p:sp>
    </p:spTree>
    <p:extLst>
      <p:ext uri="{BB962C8B-B14F-4D97-AF65-F5344CB8AC3E}">
        <p14:creationId xmlns:p14="http://schemas.microsoft.com/office/powerpoint/2010/main" val="216503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717453" y="354504"/>
            <a:ext cx="2743200" cy="1143001"/>
          </a:xfrm>
        </p:spPr>
        <p:txBody>
          <a:bodyPr vert="horz" lIns="91440" tIns="45720" rIns="91440" bIns="45720" rtlCol="0" anchor="b">
            <a:normAutofit/>
          </a:bodyPr>
          <a:lstStyle/>
          <a:p>
            <a:r>
              <a:rPr lang="en-US" sz="4900" b="1" dirty="0"/>
              <a:t>Lead in:</a:t>
            </a:r>
          </a:p>
        </p:txBody>
      </p:sp>
      <p:sp>
        <p:nvSpPr>
          <p:cNvPr id="5" name="TextBox 4">
            <a:extLst>
              <a:ext uri="{FF2B5EF4-FFF2-40B4-BE49-F238E27FC236}">
                <a16:creationId xmlns:a16="http://schemas.microsoft.com/office/drawing/2014/main" id="{A9CC819B-CC21-4325-AD87-402F6A0838FC}"/>
              </a:ext>
            </a:extLst>
          </p:cNvPr>
          <p:cNvSpPr txBox="1"/>
          <p:nvPr/>
        </p:nvSpPr>
        <p:spPr>
          <a:xfrm>
            <a:off x="524378" y="1908985"/>
            <a:ext cx="11143243" cy="3589367"/>
          </a:xfrm>
          <a:prstGeom prst="rect">
            <a:avLst/>
          </a:prstGeom>
          <a:solidFill>
            <a:schemeClr val="bg1"/>
          </a:solidFill>
        </p:spPr>
        <p:txBody>
          <a:bodyPr vert="horz" lIns="91440" tIns="45720" rIns="91440" bIns="45720" rtlCol="0">
            <a:normAutofit/>
          </a:bodyPr>
          <a:lstStyle/>
          <a:p>
            <a:pPr defTabSz="914400">
              <a:lnSpc>
                <a:spcPct val="90000"/>
              </a:lnSpc>
              <a:spcBef>
                <a:spcPts val="1200"/>
              </a:spcBef>
              <a:spcAft>
                <a:spcPts val="200"/>
              </a:spcAft>
              <a:buClr>
                <a:schemeClr val="accent1"/>
              </a:buClr>
              <a:buSzPct val="100000"/>
            </a:pPr>
            <a:r>
              <a:rPr lang="en-US" sz="2400" b="1" cap="all" spc="200" dirty="0">
                <a:solidFill>
                  <a:schemeClr val="tx2"/>
                </a:solidFill>
                <a:latin typeface="+mj-lt"/>
              </a:rPr>
              <a:t>Discuss these questions:</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400" cap="all" spc="200" dirty="0">
                <a:solidFill>
                  <a:schemeClr val="tx2"/>
                </a:solidFill>
                <a:latin typeface="+mj-lt"/>
              </a:rPr>
              <a:t>What are reading skills?</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400" cap="all" spc="200" dirty="0">
                <a:solidFill>
                  <a:schemeClr val="tx2"/>
                </a:solidFill>
                <a:latin typeface="+mj-lt"/>
              </a:rPr>
              <a:t>How can we help our learners:</a:t>
            </a:r>
          </a:p>
          <a:p>
            <a:pPr marL="800100" lvl="1"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400" cap="all" spc="200" dirty="0">
                <a:solidFill>
                  <a:schemeClr val="tx2"/>
                </a:solidFill>
                <a:latin typeface="+mj-lt"/>
              </a:rPr>
              <a:t>Read better?</a:t>
            </a:r>
          </a:p>
          <a:p>
            <a:pPr marL="800100" lvl="1"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400" cap="all" spc="200" dirty="0">
                <a:solidFill>
                  <a:schemeClr val="tx2"/>
                </a:solidFill>
                <a:latin typeface="+mj-lt"/>
              </a:rPr>
              <a:t>Deduce the meaning of new words in context?</a:t>
            </a:r>
          </a:p>
          <a:p>
            <a:pPr defTabSz="914400">
              <a:lnSpc>
                <a:spcPct val="90000"/>
              </a:lnSpc>
              <a:spcBef>
                <a:spcPts val="1200"/>
              </a:spcBef>
              <a:spcAft>
                <a:spcPts val="200"/>
              </a:spcAft>
              <a:buClr>
                <a:schemeClr val="accent1"/>
              </a:buClr>
              <a:buSzPct val="100000"/>
            </a:pPr>
            <a:endParaRPr lang="en-US" sz="2400" cap="all" spc="200" dirty="0">
              <a:solidFill>
                <a:schemeClr val="tx2"/>
              </a:solidFill>
              <a:latin typeface="+mj-lt"/>
            </a:endParaRPr>
          </a:p>
          <a:p>
            <a:pPr defTabSz="914400">
              <a:lnSpc>
                <a:spcPct val="90000"/>
              </a:lnSpc>
              <a:spcBef>
                <a:spcPts val="1200"/>
              </a:spcBef>
              <a:spcAft>
                <a:spcPts val="200"/>
              </a:spcAft>
              <a:buClr>
                <a:schemeClr val="accent1"/>
              </a:buClr>
              <a:buSzPct val="100000"/>
            </a:pPr>
            <a:endParaRPr lang="en-US" sz="2400" cap="all" spc="200" dirty="0">
              <a:solidFill>
                <a:schemeClr val="tx2"/>
              </a:solidFill>
              <a:latin typeface="+mj-lt"/>
            </a:endParaRPr>
          </a:p>
        </p:txBody>
      </p:sp>
      <p:sp>
        <p:nvSpPr>
          <p:cNvPr id="4" name="Flowchart: Connector 3">
            <a:extLst>
              <a:ext uri="{FF2B5EF4-FFF2-40B4-BE49-F238E27FC236}">
                <a16:creationId xmlns:a16="http://schemas.microsoft.com/office/drawing/2014/main" id="{54A9A9A9-379A-4C54-8114-2911269D4EE5}"/>
              </a:ext>
            </a:extLst>
          </p:cNvPr>
          <p:cNvSpPr/>
          <p:nvPr/>
        </p:nvSpPr>
        <p:spPr>
          <a:xfrm>
            <a:off x="9284677" y="4550043"/>
            <a:ext cx="1765495" cy="15865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944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grpId="0" nodeType="withEffect">
                                  <p:stCondLst>
                                    <p:cond delay="0"/>
                                  </p:stCondLst>
                                  <p:childTnLst>
                                    <p:animEffect transition="out" filter="wheel(1)">
                                      <p:cBhvr>
                                        <p:cTn id="6" dur="59000"/>
                                        <p:tgtEl>
                                          <p:spTgt spid="4"/>
                                        </p:tgtEl>
                                      </p:cBhvr>
                                    </p:animEffect>
                                    <p:set>
                                      <p:cBhvr>
                                        <p:cTn id="7" dur="1" fill="hold">
                                          <p:stCondLst>
                                            <p:cond delay="58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717453" y="354504"/>
            <a:ext cx="2743200" cy="1143001"/>
          </a:xfrm>
        </p:spPr>
        <p:txBody>
          <a:bodyPr vert="horz" lIns="91440" tIns="45720" rIns="91440" bIns="45720" rtlCol="0" anchor="b">
            <a:normAutofit/>
          </a:bodyPr>
          <a:lstStyle/>
          <a:p>
            <a:r>
              <a:rPr lang="en-US" sz="4900" b="1" dirty="0"/>
              <a:t>Activity 1:</a:t>
            </a:r>
          </a:p>
        </p:txBody>
      </p:sp>
      <p:sp>
        <p:nvSpPr>
          <p:cNvPr id="4" name="TextBox 3">
            <a:extLst>
              <a:ext uri="{FF2B5EF4-FFF2-40B4-BE49-F238E27FC236}">
                <a16:creationId xmlns:a16="http://schemas.microsoft.com/office/drawing/2014/main" id="{009913CB-D475-476C-9EAA-67B9F3BDE4D3}"/>
              </a:ext>
            </a:extLst>
          </p:cNvPr>
          <p:cNvSpPr txBox="1"/>
          <p:nvPr/>
        </p:nvSpPr>
        <p:spPr>
          <a:xfrm>
            <a:off x="2826486" y="4590536"/>
            <a:ext cx="6539028" cy="379030"/>
          </a:xfrm>
          <a:prstGeom prst="rect">
            <a:avLst/>
          </a:prstGeom>
        </p:spPr>
        <p:txBody>
          <a:bodyPr vert="horz" lIns="91440" tIns="45720" rIns="91440" bIns="45720" rtlCol="0">
            <a:noAutofit/>
          </a:bodyPr>
          <a:lstStyle/>
          <a:p>
            <a:pPr algn="ctr" defTabSz="914400">
              <a:lnSpc>
                <a:spcPct val="90000"/>
              </a:lnSpc>
              <a:spcBef>
                <a:spcPts val="600"/>
              </a:spcBef>
              <a:spcAft>
                <a:spcPts val="600"/>
              </a:spcAft>
              <a:buClr>
                <a:schemeClr val="accent1"/>
              </a:buClr>
              <a:buSzPct val="100000"/>
            </a:pPr>
            <a:r>
              <a:rPr lang="en-US" sz="2600" b="1" dirty="0">
                <a:latin typeface="+mj-lt"/>
              </a:rPr>
              <a:t>When you have finished, sit down once again.</a:t>
            </a:r>
          </a:p>
        </p:txBody>
      </p:sp>
      <p:sp>
        <p:nvSpPr>
          <p:cNvPr id="5" name="TextBox 4">
            <a:extLst>
              <a:ext uri="{FF2B5EF4-FFF2-40B4-BE49-F238E27FC236}">
                <a16:creationId xmlns:a16="http://schemas.microsoft.com/office/drawing/2014/main" id="{A9CC819B-CC21-4325-AD87-402F6A0838FC}"/>
              </a:ext>
            </a:extLst>
          </p:cNvPr>
          <p:cNvSpPr txBox="1"/>
          <p:nvPr/>
        </p:nvSpPr>
        <p:spPr>
          <a:xfrm>
            <a:off x="935700" y="1841385"/>
            <a:ext cx="6096000" cy="1683693"/>
          </a:xfrm>
          <a:prstGeom prst="rect">
            <a:avLst/>
          </a:prstGeom>
        </p:spPr>
        <p:txBody>
          <a:bodyPr vert="horz" lIns="91440" tIns="45720" rIns="91440" bIns="45720" rtlCol="0">
            <a:normAutofit fontScale="92500" lnSpcReduction="10000"/>
          </a:bodyPr>
          <a:lstStyle/>
          <a:p>
            <a:pPr defTabSz="914400">
              <a:lnSpc>
                <a:spcPct val="90000"/>
              </a:lnSpc>
              <a:spcBef>
                <a:spcPts val="1200"/>
              </a:spcBef>
              <a:spcAft>
                <a:spcPts val="200"/>
              </a:spcAft>
              <a:buClr>
                <a:schemeClr val="accent1"/>
              </a:buClr>
              <a:buSzPct val="100000"/>
            </a:pPr>
            <a:r>
              <a:rPr lang="en-US" sz="2400" cap="all" spc="200" dirty="0">
                <a:solidFill>
                  <a:schemeClr val="tx2"/>
                </a:solidFill>
                <a:latin typeface="+mj-lt"/>
              </a:rPr>
              <a:t>Around the room there are stations with different activities.</a:t>
            </a:r>
          </a:p>
          <a:p>
            <a:pPr defTabSz="914400">
              <a:lnSpc>
                <a:spcPct val="90000"/>
              </a:lnSpc>
              <a:spcBef>
                <a:spcPts val="1200"/>
              </a:spcBef>
              <a:spcAft>
                <a:spcPts val="200"/>
              </a:spcAft>
              <a:buClr>
                <a:schemeClr val="accent1"/>
              </a:buClr>
              <a:buSzPct val="100000"/>
            </a:pPr>
            <a:r>
              <a:rPr lang="en-US" sz="2400" cap="all" spc="200" dirty="0">
                <a:solidFill>
                  <a:schemeClr val="tx2"/>
                </a:solidFill>
                <a:latin typeface="+mj-lt"/>
              </a:rPr>
              <a:t>In pairs or small groups, visit each station and work through the activities.</a:t>
            </a:r>
          </a:p>
        </p:txBody>
      </p:sp>
      <p:pic>
        <p:nvPicPr>
          <p:cNvPr id="3" name="Picture 2">
            <a:extLst>
              <a:ext uri="{FF2B5EF4-FFF2-40B4-BE49-F238E27FC236}">
                <a16:creationId xmlns:a16="http://schemas.microsoft.com/office/drawing/2014/main" id="{A70F93EE-CC9D-4410-89C8-8131C3F12818}"/>
              </a:ext>
            </a:extLst>
          </p:cNvPr>
          <p:cNvPicPr>
            <a:picLocks noChangeAspect="1"/>
          </p:cNvPicPr>
          <p:nvPr/>
        </p:nvPicPr>
        <p:blipFill>
          <a:blip r:embed="rId2"/>
          <a:stretch>
            <a:fillRect/>
          </a:stretch>
        </p:blipFill>
        <p:spPr>
          <a:xfrm>
            <a:off x="7031700" y="236513"/>
            <a:ext cx="4638675" cy="3543300"/>
          </a:xfrm>
          <a:prstGeom prst="rect">
            <a:avLst/>
          </a:prstGeom>
        </p:spPr>
      </p:pic>
    </p:spTree>
    <p:extLst>
      <p:ext uri="{BB962C8B-B14F-4D97-AF65-F5344CB8AC3E}">
        <p14:creationId xmlns:p14="http://schemas.microsoft.com/office/powerpoint/2010/main" val="2661378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340581" y="92581"/>
            <a:ext cx="5234608" cy="785950"/>
          </a:xfrm>
        </p:spPr>
        <p:txBody>
          <a:bodyPr>
            <a:normAutofit fontScale="90000"/>
          </a:bodyPr>
          <a:lstStyle/>
          <a:p>
            <a:pPr algn="l"/>
            <a:r>
              <a:rPr lang="en-US" sz="5400" b="1" dirty="0"/>
              <a:t>The bus driver:</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833921"/>
            <a:ext cx="5687831" cy="1169551"/>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pPr>
            <a:r>
              <a:rPr lang="en-US" sz="2000" cap="all" spc="200" dirty="0">
                <a:solidFill>
                  <a:schemeClr val="tx2"/>
                </a:solidFill>
                <a:latin typeface="+mj-lt"/>
              </a:rPr>
              <a:t>what happened next?</a:t>
            </a:r>
          </a:p>
          <a:p>
            <a:pPr marL="457200" indent="-457200">
              <a:spcBef>
                <a:spcPts val="600"/>
              </a:spcBef>
              <a:spcAft>
                <a:spcPts val="600"/>
              </a:spcAft>
              <a:buFont typeface="Arial" panose="020B0604020202020204" pitchFamily="34" charset="0"/>
              <a:buChar char="•"/>
            </a:pPr>
            <a:r>
              <a:rPr lang="en-US" sz="2000" cap="all" spc="200" dirty="0">
                <a:solidFill>
                  <a:schemeClr val="tx2"/>
                </a:solidFill>
                <a:latin typeface="+mj-lt"/>
              </a:rPr>
              <a:t>Why was the driver questioned by the police?</a:t>
            </a:r>
          </a:p>
        </p:txBody>
      </p:sp>
      <p:sp>
        <p:nvSpPr>
          <p:cNvPr id="5" name="TextBox 4">
            <a:extLst>
              <a:ext uri="{FF2B5EF4-FFF2-40B4-BE49-F238E27FC236}">
                <a16:creationId xmlns:a16="http://schemas.microsoft.com/office/drawing/2014/main" id="{A9CC819B-CC21-4325-AD87-402F6A0838FC}"/>
              </a:ext>
            </a:extLst>
          </p:cNvPr>
          <p:cNvSpPr txBox="1"/>
          <p:nvPr/>
        </p:nvSpPr>
        <p:spPr>
          <a:xfrm>
            <a:off x="495300" y="4658226"/>
            <a:ext cx="11201399" cy="892552"/>
          </a:xfrm>
          <a:prstGeom prst="rect">
            <a:avLst/>
          </a:prstGeom>
          <a:noFill/>
        </p:spPr>
        <p:txBody>
          <a:bodyPr wrap="square" rtlCol="0">
            <a:spAutoFit/>
          </a:bodyPr>
          <a:lstStyle/>
          <a:p>
            <a:pPr algn="ctr"/>
            <a:r>
              <a:rPr lang="en-US" sz="2600" b="1" dirty="0">
                <a:latin typeface="+mj-lt"/>
              </a:rPr>
              <a:t>Before knowing the full story, what did you assume and why?</a:t>
            </a:r>
          </a:p>
          <a:p>
            <a:pPr algn="ctr"/>
            <a:r>
              <a:rPr lang="en-US" sz="2600" b="1" dirty="0">
                <a:latin typeface="+mj-lt"/>
              </a:rPr>
              <a:t>What does this say about how we read?</a:t>
            </a:r>
          </a:p>
        </p:txBody>
      </p:sp>
      <p:sp>
        <p:nvSpPr>
          <p:cNvPr id="7" name="TextBox 6">
            <a:extLst>
              <a:ext uri="{FF2B5EF4-FFF2-40B4-BE49-F238E27FC236}">
                <a16:creationId xmlns:a16="http://schemas.microsoft.com/office/drawing/2014/main" id="{5F235383-1CC1-437A-8BD1-2CF6EB4FF40B}"/>
              </a:ext>
            </a:extLst>
          </p:cNvPr>
          <p:cNvSpPr txBox="1"/>
          <p:nvPr/>
        </p:nvSpPr>
        <p:spPr>
          <a:xfrm>
            <a:off x="5675192" y="149117"/>
            <a:ext cx="6276229" cy="2539157"/>
          </a:xfrm>
          <a:prstGeom prst="rect">
            <a:avLst/>
          </a:prstGeom>
          <a:solidFill>
            <a:schemeClr val="bg1">
              <a:lumMod val="95000"/>
            </a:schemeClr>
          </a:solidFill>
        </p:spPr>
        <p:txBody>
          <a:bodyPr wrap="square" rtlCol="0">
            <a:spAutoFit/>
          </a:bodyPr>
          <a:lstStyle/>
          <a:p>
            <a:r>
              <a:rPr lang="en-US" sz="2800" b="1" dirty="0">
                <a:latin typeface="+mj-lt"/>
              </a:rPr>
              <a:t>The bus came off the road and smashed through the fence of a local park eventually coming to a stop upside down next to a tree. Several passengers were hurt.</a:t>
            </a:r>
          </a:p>
          <a:p>
            <a:r>
              <a:rPr lang="en-US" sz="2800" b="1" dirty="0">
                <a:latin typeface="+mj-lt"/>
              </a:rPr>
              <a:t>The driver was questioned by the police.</a:t>
            </a:r>
          </a:p>
          <a:p>
            <a:endParaRPr lang="en-US" sz="800" b="1" dirty="0">
              <a:latin typeface="+mj-lt"/>
            </a:endParaRPr>
          </a:p>
          <a:p>
            <a:pPr algn="ctr"/>
            <a:r>
              <a:rPr lang="en-US" sz="1100" dirty="0">
                <a:latin typeface="+mj-lt"/>
              </a:rPr>
              <a:t>(Adapted from </a:t>
            </a:r>
            <a:r>
              <a:rPr lang="en-US" sz="1100" dirty="0" err="1">
                <a:latin typeface="+mj-lt"/>
              </a:rPr>
              <a:t>Nutall</a:t>
            </a:r>
            <a:r>
              <a:rPr lang="en-US" sz="1100" dirty="0">
                <a:latin typeface="+mj-lt"/>
              </a:rPr>
              <a:t>, C (I996). Teaching Reading Skills in a foreign language. Macmillan Heinemann (pp7-8)).</a:t>
            </a:r>
          </a:p>
        </p:txBody>
      </p:sp>
      <p:sp>
        <p:nvSpPr>
          <p:cNvPr id="8" name="TextBox 7">
            <a:extLst>
              <a:ext uri="{FF2B5EF4-FFF2-40B4-BE49-F238E27FC236}">
                <a16:creationId xmlns:a16="http://schemas.microsoft.com/office/drawing/2014/main" id="{72E5A980-6A82-4D9A-8F7F-EC302E11841A}"/>
              </a:ext>
            </a:extLst>
          </p:cNvPr>
          <p:cNvSpPr txBox="1"/>
          <p:nvPr/>
        </p:nvSpPr>
        <p:spPr>
          <a:xfrm>
            <a:off x="113971" y="2570182"/>
            <a:ext cx="5561222" cy="1785104"/>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pPr>
            <a:r>
              <a:rPr lang="en-US" sz="2000" cap="all" spc="200" dirty="0">
                <a:solidFill>
                  <a:srgbClr val="FF0000"/>
                </a:solidFill>
                <a:latin typeface="+mj-lt"/>
              </a:rPr>
              <a:t>did you assume the driver was male?</a:t>
            </a:r>
          </a:p>
          <a:p>
            <a:pPr marL="457200" indent="-457200">
              <a:spcBef>
                <a:spcPts val="600"/>
              </a:spcBef>
              <a:spcAft>
                <a:spcPts val="600"/>
              </a:spcAft>
              <a:buFont typeface="Arial" panose="020B0604020202020204" pitchFamily="34" charset="0"/>
              <a:buChar char="•"/>
            </a:pPr>
            <a:r>
              <a:rPr lang="en-US" sz="2000" cap="all" spc="200" dirty="0">
                <a:solidFill>
                  <a:srgbClr val="FF0000"/>
                </a:solidFill>
                <a:latin typeface="+mj-lt"/>
              </a:rPr>
              <a:t>Did you also assume that the driver was responsible for the crash or at least at fault?</a:t>
            </a:r>
          </a:p>
        </p:txBody>
      </p:sp>
      <p:sp>
        <p:nvSpPr>
          <p:cNvPr id="9" name="TextBox 8">
            <a:extLst>
              <a:ext uri="{FF2B5EF4-FFF2-40B4-BE49-F238E27FC236}">
                <a16:creationId xmlns:a16="http://schemas.microsoft.com/office/drawing/2014/main" id="{7D1B3519-7273-42D6-9F3F-FB837801D1AE}"/>
              </a:ext>
            </a:extLst>
          </p:cNvPr>
          <p:cNvSpPr txBox="1"/>
          <p:nvPr/>
        </p:nvSpPr>
        <p:spPr>
          <a:xfrm>
            <a:off x="5675193" y="2836091"/>
            <a:ext cx="6276228" cy="1384995"/>
          </a:xfrm>
          <a:prstGeom prst="rect">
            <a:avLst/>
          </a:prstGeom>
          <a:solidFill>
            <a:schemeClr val="bg1">
              <a:lumMod val="85000"/>
            </a:schemeClr>
          </a:solidFill>
        </p:spPr>
        <p:txBody>
          <a:bodyPr wrap="square" rtlCol="0">
            <a:spAutoFit/>
          </a:bodyPr>
          <a:lstStyle/>
          <a:p>
            <a:r>
              <a:rPr lang="en-US" sz="2800" b="1" dirty="0">
                <a:latin typeface="+mj-lt"/>
              </a:rPr>
              <a:t>She (the driver) was later congratulated on her quick thinking and skillful handling of the bus when the brakes failed.</a:t>
            </a:r>
          </a:p>
        </p:txBody>
      </p:sp>
    </p:spTree>
    <p:extLst>
      <p:ext uri="{BB962C8B-B14F-4D97-AF65-F5344CB8AC3E}">
        <p14:creationId xmlns:p14="http://schemas.microsoft.com/office/powerpoint/2010/main" val="40936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5CAF8EB-6BC3-4A03-AFBE-7B61BD2B708E}"/>
              </a:ext>
            </a:extLst>
          </p:cNvPr>
          <p:cNvSpPr txBox="1"/>
          <p:nvPr/>
        </p:nvSpPr>
        <p:spPr>
          <a:xfrm>
            <a:off x="265045" y="3550920"/>
            <a:ext cx="11926955" cy="1740557"/>
          </a:xfrm>
          <a:prstGeom prst="rect">
            <a:avLst/>
          </a:prstGeom>
          <a:solidFill>
            <a:schemeClr val="bg1"/>
          </a:solidFill>
          <a:ln>
            <a:solidFill>
              <a:schemeClr val="bg1"/>
            </a:solidFill>
          </a:ln>
        </p:spPr>
        <p:txBody>
          <a:bodyPr wrap="square" rtlCol="0">
            <a:spAutoFit/>
          </a:bodyPr>
          <a:lstStyle/>
          <a:p>
            <a:endParaRPr lang="en-US" dirty="0"/>
          </a:p>
        </p:txBody>
      </p:sp>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305497"/>
            <a:ext cx="5536756" cy="785950"/>
          </a:xfrm>
        </p:spPr>
        <p:txBody>
          <a:bodyPr>
            <a:normAutofit fontScale="90000"/>
          </a:bodyPr>
          <a:lstStyle/>
          <a:p>
            <a:pPr algn="l"/>
            <a:r>
              <a:rPr lang="en-US" sz="5400" b="1" dirty="0"/>
              <a:t>Understanding Czech:</a:t>
            </a:r>
          </a:p>
        </p:txBody>
      </p:sp>
      <p:sp>
        <p:nvSpPr>
          <p:cNvPr id="4" name="TextBox 3">
            <a:extLst>
              <a:ext uri="{FF2B5EF4-FFF2-40B4-BE49-F238E27FC236}">
                <a16:creationId xmlns:a16="http://schemas.microsoft.com/office/drawing/2014/main" id="{009913CB-D475-476C-9EAA-67B9F3BDE4D3}"/>
              </a:ext>
            </a:extLst>
          </p:cNvPr>
          <p:cNvSpPr txBox="1"/>
          <p:nvPr/>
        </p:nvSpPr>
        <p:spPr>
          <a:xfrm>
            <a:off x="265045" y="1026247"/>
            <a:ext cx="6559825" cy="2031325"/>
          </a:xfrm>
          <a:prstGeom prst="rect">
            <a:avLst/>
          </a:prstGeom>
          <a:solidFill>
            <a:schemeClr val="bg1"/>
          </a:solidFill>
        </p:spPr>
        <p:txBody>
          <a:bodyPr wrap="square" rtlCol="0">
            <a:spAutoFit/>
          </a:bodyPr>
          <a:lstStyle/>
          <a:p>
            <a:pPr>
              <a:spcBef>
                <a:spcPts val="600"/>
              </a:spcBef>
              <a:spcAft>
                <a:spcPts val="600"/>
              </a:spcAft>
            </a:pPr>
            <a:r>
              <a:rPr lang="en-US" sz="2000" b="1" cap="all" spc="200" dirty="0">
                <a:solidFill>
                  <a:schemeClr val="tx2"/>
                </a:solidFill>
                <a:latin typeface="+mj-lt"/>
              </a:rPr>
              <a:t>These text are written in Czech. They essentially give the same information but about two different people, George w. bush, the former president of the USA and </a:t>
            </a:r>
            <a:r>
              <a:rPr lang="en-US" sz="2000" b="1" cap="all" spc="200" dirty="0" err="1">
                <a:solidFill>
                  <a:schemeClr val="tx2"/>
                </a:solidFill>
                <a:latin typeface="+mj-lt"/>
              </a:rPr>
              <a:t>arturs</a:t>
            </a:r>
            <a:r>
              <a:rPr lang="en-US" sz="2000" b="1" cap="all" spc="200" dirty="0">
                <a:solidFill>
                  <a:schemeClr val="tx2"/>
                </a:solidFill>
                <a:latin typeface="+mj-lt"/>
              </a:rPr>
              <a:t> </a:t>
            </a:r>
            <a:r>
              <a:rPr lang="en-US" sz="2000" b="1" cap="all" spc="200" dirty="0" err="1">
                <a:solidFill>
                  <a:schemeClr val="tx2"/>
                </a:solidFill>
                <a:latin typeface="+mj-lt"/>
              </a:rPr>
              <a:t>kriŠjānis</a:t>
            </a:r>
            <a:r>
              <a:rPr lang="en-US" sz="2000" b="1" cap="all" spc="200" dirty="0">
                <a:solidFill>
                  <a:schemeClr val="tx2"/>
                </a:solidFill>
                <a:latin typeface="+mj-lt"/>
              </a:rPr>
              <a:t> </a:t>
            </a:r>
            <a:r>
              <a:rPr lang="en-US" sz="2000" b="1" cap="all" spc="200" dirty="0" err="1">
                <a:solidFill>
                  <a:schemeClr val="tx2"/>
                </a:solidFill>
                <a:latin typeface="+mj-lt"/>
              </a:rPr>
              <a:t>kari</a:t>
            </a:r>
            <a:r>
              <a:rPr lang="lv-LV" sz="2000" b="1" cap="all" spc="200" dirty="0">
                <a:solidFill>
                  <a:schemeClr val="tx2"/>
                </a:solidFill>
                <a:latin typeface="+mj-lt"/>
              </a:rPr>
              <a:t>ņš</a:t>
            </a:r>
            <a:r>
              <a:rPr lang="en-US" sz="2000" b="1" cap="all" spc="200" dirty="0">
                <a:solidFill>
                  <a:schemeClr val="tx2"/>
                </a:solidFill>
                <a:latin typeface="+mj-lt"/>
              </a:rPr>
              <a:t>, the prime minister of Latvia.</a:t>
            </a:r>
          </a:p>
          <a:p>
            <a:pPr marL="457200" indent="-457200">
              <a:spcBef>
                <a:spcPts val="600"/>
              </a:spcBef>
              <a:spcAft>
                <a:spcPts val="600"/>
              </a:spcAft>
              <a:buFont typeface="Arial" panose="020B0604020202020204" pitchFamily="34" charset="0"/>
              <a:buChar char="•"/>
            </a:pPr>
            <a:r>
              <a:rPr lang="en-US" sz="1600" cap="all" spc="200" dirty="0">
                <a:solidFill>
                  <a:schemeClr val="tx2"/>
                </a:solidFill>
                <a:latin typeface="+mj-lt"/>
              </a:rPr>
              <a:t>are you able to read and understand both texts?</a:t>
            </a:r>
          </a:p>
        </p:txBody>
      </p:sp>
      <p:sp>
        <p:nvSpPr>
          <p:cNvPr id="7" name="TextBox 6">
            <a:extLst>
              <a:ext uri="{FF2B5EF4-FFF2-40B4-BE49-F238E27FC236}">
                <a16:creationId xmlns:a16="http://schemas.microsoft.com/office/drawing/2014/main" id="{5F235383-1CC1-437A-8BD1-2CF6EB4FF40B}"/>
              </a:ext>
            </a:extLst>
          </p:cNvPr>
          <p:cNvSpPr txBox="1"/>
          <p:nvPr/>
        </p:nvSpPr>
        <p:spPr>
          <a:xfrm>
            <a:off x="6824870" y="305497"/>
            <a:ext cx="5367130" cy="2600712"/>
          </a:xfrm>
          <a:prstGeom prst="rect">
            <a:avLst/>
          </a:prstGeom>
          <a:solidFill>
            <a:schemeClr val="bg1">
              <a:lumMod val="95000"/>
            </a:schemeClr>
          </a:solidFill>
        </p:spPr>
        <p:txBody>
          <a:bodyPr wrap="square" rtlCol="0">
            <a:spAutoFit/>
          </a:bodyPr>
          <a:lstStyle/>
          <a:p>
            <a:r>
              <a:rPr lang="en-US" sz="2400" b="1" dirty="0">
                <a:latin typeface="+mj-lt"/>
              </a:rPr>
              <a:t>George W. Bush je </a:t>
            </a:r>
            <a:r>
              <a:rPr lang="en-US" sz="2400" b="1" dirty="0" err="1">
                <a:latin typeface="+mj-lt"/>
              </a:rPr>
              <a:t>prezidentem</a:t>
            </a:r>
            <a:r>
              <a:rPr lang="en-US" sz="2400" b="1" dirty="0">
                <a:latin typeface="+mj-lt"/>
              </a:rPr>
              <a:t> </a:t>
            </a:r>
            <a:r>
              <a:rPr lang="en-US" sz="2400" b="1" dirty="0" err="1">
                <a:latin typeface="+mj-lt"/>
              </a:rPr>
              <a:t>Spojených</a:t>
            </a:r>
            <a:r>
              <a:rPr lang="en-US" sz="2400" b="1" dirty="0">
                <a:latin typeface="+mj-lt"/>
              </a:rPr>
              <a:t> </a:t>
            </a:r>
            <a:r>
              <a:rPr lang="en-US" sz="2400" b="1" dirty="0" err="1">
                <a:latin typeface="+mj-lt"/>
              </a:rPr>
              <a:t>států</a:t>
            </a:r>
            <a:r>
              <a:rPr lang="en-US" sz="2400" b="1" dirty="0">
                <a:latin typeface="+mj-lt"/>
              </a:rPr>
              <a:t> </a:t>
            </a:r>
            <a:r>
              <a:rPr lang="en-US" sz="2400" b="1" dirty="0" err="1">
                <a:latin typeface="+mj-lt"/>
              </a:rPr>
              <a:t>amerických</a:t>
            </a:r>
            <a:r>
              <a:rPr lang="en-US" sz="2400" b="1" dirty="0">
                <a:latin typeface="+mj-lt"/>
              </a:rPr>
              <a:t>. </a:t>
            </a:r>
            <a:r>
              <a:rPr lang="en-US" sz="2400" b="1" dirty="0" err="1">
                <a:latin typeface="+mj-lt"/>
              </a:rPr>
              <a:t>Byl</a:t>
            </a:r>
            <a:r>
              <a:rPr lang="en-US" sz="2400" b="1" dirty="0">
                <a:latin typeface="+mj-lt"/>
              </a:rPr>
              <a:t> </a:t>
            </a:r>
            <a:r>
              <a:rPr lang="en-US" sz="2400" b="1" dirty="0" err="1">
                <a:latin typeface="+mj-lt"/>
              </a:rPr>
              <a:t>zvolen</a:t>
            </a:r>
            <a:r>
              <a:rPr lang="en-US" sz="2400" b="1" dirty="0">
                <a:latin typeface="+mj-lt"/>
              </a:rPr>
              <a:t> </a:t>
            </a:r>
            <a:r>
              <a:rPr lang="en-US" sz="2400" b="1" dirty="0" err="1">
                <a:latin typeface="+mj-lt"/>
              </a:rPr>
              <a:t>roku</a:t>
            </a:r>
            <a:r>
              <a:rPr lang="en-US" sz="2400" b="1" dirty="0">
                <a:latin typeface="+mj-lt"/>
              </a:rPr>
              <a:t> 2000 a </a:t>
            </a:r>
            <a:r>
              <a:rPr lang="en-US" sz="2400" b="1" dirty="0" err="1">
                <a:latin typeface="+mj-lt"/>
              </a:rPr>
              <a:t>převzal</a:t>
            </a:r>
            <a:r>
              <a:rPr lang="en-US" sz="2400" b="1" dirty="0">
                <a:latin typeface="+mj-lt"/>
              </a:rPr>
              <a:t> </a:t>
            </a:r>
            <a:r>
              <a:rPr lang="en-US" sz="2400" b="1" dirty="0" err="1">
                <a:latin typeface="+mj-lt"/>
              </a:rPr>
              <a:t>úřad</a:t>
            </a:r>
            <a:r>
              <a:rPr lang="en-US" sz="2400" b="1" dirty="0">
                <a:latin typeface="+mj-lt"/>
              </a:rPr>
              <a:t> po </a:t>
            </a:r>
            <a:r>
              <a:rPr lang="en-US" sz="2400" b="1" dirty="0" err="1">
                <a:latin typeface="+mj-lt"/>
              </a:rPr>
              <a:t>Billu</a:t>
            </a:r>
            <a:r>
              <a:rPr lang="en-US" sz="2400" b="1" dirty="0">
                <a:latin typeface="+mj-lt"/>
              </a:rPr>
              <a:t> </a:t>
            </a:r>
            <a:r>
              <a:rPr lang="en-US" sz="2400" b="1" dirty="0" err="1">
                <a:latin typeface="+mj-lt"/>
              </a:rPr>
              <a:t>Clintonovi</a:t>
            </a:r>
            <a:r>
              <a:rPr lang="en-US" sz="2400" b="1" dirty="0">
                <a:latin typeface="+mj-lt"/>
              </a:rPr>
              <a:t>. </a:t>
            </a:r>
            <a:r>
              <a:rPr lang="en-US" sz="2400" b="1" dirty="0" err="1">
                <a:latin typeface="+mj-lt"/>
              </a:rPr>
              <a:t>Byl</a:t>
            </a:r>
            <a:r>
              <a:rPr lang="en-US" sz="2400" b="1" dirty="0">
                <a:latin typeface="+mj-lt"/>
              </a:rPr>
              <a:t> </a:t>
            </a:r>
            <a:r>
              <a:rPr lang="en-US" sz="2400" b="1" dirty="0" err="1">
                <a:latin typeface="+mj-lt"/>
              </a:rPr>
              <a:t>znovu</a:t>
            </a:r>
            <a:r>
              <a:rPr lang="en-US" sz="2400" b="1" dirty="0">
                <a:latin typeface="+mj-lt"/>
              </a:rPr>
              <a:t> </a:t>
            </a:r>
            <a:r>
              <a:rPr lang="en-US" sz="2400" b="1" dirty="0" err="1">
                <a:latin typeface="+mj-lt"/>
              </a:rPr>
              <a:t>zvolen</a:t>
            </a:r>
            <a:r>
              <a:rPr lang="en-US" sz="2400" b="1" dirty="0">
                <a:latin typeface="+mj-lt"/>
              </a:rPr>
              <a:t> </a:t>
            </a:r>
            <a:r>
              <a:rPr lang="en-US" sz="2400" b="1" dirty="0" err="1">
                <a:latin typeface="+mj-lt"/>
              </a:rPr>
              <a:t>roku</a:t>
            </a:r>
            <a:r>
              <a:rPr lang="en-US" sz="2400" b="1" dirty="0">
                <a:latin typeface="+mj-lt"/>
              </a:rPr>
              <a:t> 2004. </a:t>
            </a:r>
            <a:r>
              <a:rPr lang="en-US" sz="2400" b="1" dirty="0" err="1">
                <a:latin typeface="+mj-lt"/>
              </a:rPr>
              <a:t>Narodil</a:t>
            </a:r>
            <a:r>
              <a:rPr lang="en-US" sz="2400" b="1" dirty="0">
                <a:latin typeface="+mj-lt"/>
              </a:rPr>
              <a:t> se v </a:t>
            </a:r>
            <a:r>
              <a:rPr lang="en-US" sz="2400" b="1" dirty="0" err="1">
                <a:latin typeface="+mj-lt"/>
              </a:rPr>
              <a:t>roce</a:t>
            </a:r>
            <a:r>
              <a:rPr lang="en-US" sz="2400" b="1" dirty="0">
                <a:latin typeface="+mj-lt"/>
              </a:rPr>
              <a:t> 1946. </a:t>
            </a:r>
            <a:r>
              <a:rPr lang="en-US" sz="2400" b="1" dirty="0" err="1">
                <a:latin typeface="+mj-lt"/>
              </a:rPr>
              <a:t>Jeho</a:t>
            </a:r>
            <a:r>
              <a:rPr lang="en-US" sz="2400" b="1" dirty="0">
                <a:latin typeface="+mj-lt"/>
              </a:rPr>
              <a:t> </a:t>
            </a:r>
            <a:r>
              <a:rPr lang="en-US" sz="2400" b="1" dirty="0" err="1">
                <a:latin typeface="+mj-lt"/>
              </a:rPr>
              <a:t>ženou</a:t>
            </a:r>
            <a:r>
              <a:rPr lang="en-US" sz="2400" b="1" dirty="0">
                <a:latin typeface="+mj-lt"/>
              </a:rPr>
              <a:t> je Laura </a:t>
            </a:r>
            <a:r>
              <a:rPr lang="en-US" sz="2400" b="1" dirty="0" err="1">
                <a:latin typeface="+mj-lt"/>
              </a:rPr>
              <a:t>Bushová</a:t>
            </a:r>
            <a:r>
              <a:rPr lang="en-US" sz="2400" b="1" dirty="0">
                <a:latin typeface="+mj-lt"/>
              </a:rPr>
              <a:t>. </a:t>
            </a:r>
            <a:r>
              <a:rPr lang="en-US" sz="2400" b="1" dirty="0" err="1">
                <a:latin typeface="+mj-lt"/>
              </a:rPr>
              <a:t>Mají</a:t>
            </a:r>
            <a:r>
              <a:rPr lang="en-US" sz="2400" b="1" dirty="0">
                <a:latin typeface="+mj-lt"/>
              </a:rPr>
              <a:t> </a:t>
            </a:r>
            <a:r>
              <a:rPr lang="en-US" sz="2400" b="1" dirty="0" err="1">
                <a:latin typeface="+mj-lt"/>
              </a:rPr>
              <a:t>dvě</a:t>
            </a:r>
            <a:r>
              <a:rPr lang="en-US" sz="2400" b="1" dirty="0">
                <a:latin typeface="+mj-lt"/>
              </a:rPr>
              <a:t> </a:t>
            </a:r>
            <a:r>
              <a:rPr lang="en-US" sz="2400" b="1" dirty="0" err="1">
                <a:latin typeface="+mj-lt"/>
              </a:rPr>
              <a:t>dcery</a:t>
            </a:r>
            <a:r>
              <a:rPr lang="en-US" sz="2400" b="1" dirty="0">
                <a:latin typeface="+mj-lt"/>
              </a:rPr>
              <a:t>, </a:t>
            </a:r>
            <a:r>
              <a:rPr lang="en-US" sz="2400" b="1" dirty="0" err="1">
                <a:latin typeface="+mj-lt"/>
              </a:rPr>
              <a:t>Jennu</a:t>
            </a:r>
            <a:r>
              <a:rPr lang="en-US" sz="2400" b="1" dirty="0">
                <a:latin typeface="+mj-lt"/>
              </a:rPr>
              <a:t> a </a:t>
            </a:r>
            <a:r>
              <a:rPr lang="en-US" sz="2400" b="1" dirty="0" err="1">
                <a:latin typeface="+mj-lt"/>
              </a:rPr>
              <a:t>Barbaru</a:t>
            </a:r>
            <a:r>
              <a:rPr lang="en-US" sz="2400" b="1" dirty="0">
                <a:latin typeface="+mj-lt"/>
              </a:rPr>
              <a:t>.</a:t>
            </a:r>
          </a:p>
          <a:p>
            <a:endParaRPr lang="en-US" sz="800" b="1" dirty="0">
              <a:latin typeface="+mj-lt"/>
            </a:endParaRPr>
          </a:p>
          <a:p>
            <a:pPr algn="ctr"/>
            <a:r>
              <a:rPr lang="en-US" sz="1100" dirty="0">
                <a:latin typeface="+mj-lt"/>
              </a:rPr>
              <a:t>(Adapted from: </a:t>
            </a:r>
            <a:r>
              <a:rPr lang="en-US" sz="1100" dirty="0" err="1">
                <a:latin typeface="+mj-lt"/>
              </a:rPr>
              <a:t>Thornbury</a:t>
            </a:r>
            <a:r>
              <a:rPr lang="en-US" sz="1100" dirty="0">
                <a:latin typeface="+mj-lt"/>
              </a:rPr>
              <a:t>, S. (2006). An A-Z of ELT. Macmillan Heinemann </a:t>
            </a:r>
            <a:r>
              <a:rPr lang="en-US" sz="1100" dirty="0"/>
              <a:t>(pp41)).</a:t>
            </a:r>
            <a:endParaRPr lang="en-US" sz="1100" dirty="0">
              <a:latin typeface="+mj-lt"/>
            </a:endParaRPr>
          </a:p>
        </p:txBody>
      </p:sp>
      <p:sp>
        <p:nvSpPr>
          <p:cNvPr id="8" name="TextBox 7">
            <a:extLst>
              <a:ext uri="{FF2B5EF4-FFF2-40B4-BE49-F238E27FC236}">
                <a16:creationId xmlns:a16="http://schemas.microsoft.com/office/drawing/2014/main" id="{6516E20C-2BCE-4207-B0A0-4935B84F7B79}"/>
              </a:ext>
            </a:extLst>
          </p:cNvPr>
          <p:cNvSpPr txBox="1"/>
          <p:nvPr/>
        </p:nvSpPr>
        <p:spPr>
          <a:xfrm>
            <a:off x="6824870" y="3154097"/>
            <a:ext cx="5367130" cy="2677656"/>
          </a:xfrm>
          <a:prstGeom prst="rect">
            <a:avLst/>
          </a:prstGeom>
          <a:solidFill>
            <a:schemeClr val="bg1">
              <a:lumMod val="95000"/>
            </a:schemeClr>
          </a:solidFill>
        </p:spPr>
        <p:txBody>
          <a:bodyPr wrap="square" rtlCol="0">
            <a:spAutoFit/>
          </a:bodyPr>
          <a:lstStyle/>
          <a:p>
            <a:r>
              <a:rPr lang="en-US" sz="2400" b="1" dirty="0" err="1">
                <a:latin typeface="+mj-lt"/>
              </a:rPr>
              <a:t>Arturs</a:t>
            </a:r>
            <a:r>
              <a:rPr lang="en-US" sz="2400" b="1" dirty="0">
                <a:latin typeface="+mj-lt"/>
              </a:rPr>
              <a:t> </a:t>
            </a:r>
            <a:r>
              <a:rPr lang="en-US" sz="2400" b="1" dirty="0" err="1">
                <a:latin typeface="+mj-lt"/>
              </a:rPr>
              <a:t>Krišjānis</a:t>
            </a:r>
            <a:r>
              <a:rPr lang="en-US" sz="2400" b="1" dirty="0">
                <a:latin typeface="+mj-lt"/>
              </a:rPr>
              <a:t> </a:t>
            </a:r>
            <a:r>
              <a:rPr lang="en-US" sz="2400" b="1" dirty="0" err="1">
                <a:latin typeface="+mj-lt"/>
              </a:rPr>
              <a:t>Kariņš</a:t>
            </a:r>
            <a:r>
              <a:rPr lang="en-US" sz="2400" b="1" dirty="0">
                <a:latin typeface="+mj-lt"/>
              </a:rPr>
              <a:t> je </a:t>
            </a:r>
            <a:r>
              <a:rPr lang="en-US" sz="2400" b="1" dirty="0" err="1">
                <a:latin typeface="+mj-lt"/>
              </a:rPr>
              <a:t>premiér</a:t>
            </a:r>
            <a:r>
              <a:rPr lang="en-US" sz="2400" b="1" dirty="0">
                <a:latin typeface="+mj-lt"/>
              </a:rPr>
              <a:t> </a:t>
            </a:r>
            <a:r>
              <a:rPr lang="en-US" sz="2400" b="1" dirty="0" err="1">
                <a:latin typeface="+mj-lt"/>
              </a:rPr>
              <a:t>Lotyšska</a:t>
            </a:r>
            <a:r>
              <a:rPr lang="en-US" sz="2400" b="1" dirty="0">
                <a:latin typeface="+mj-lt"/>
              </a:rPr>
              <a:t>. </a:t>
            </a:r>
            <a:r>
              <a:rPr lang="en-US" sz="2400" b="1" dirty="0" err="1">
                <a:latin typeface="+mj-lt"/>
              </a:rPr>
              <a:t>Byl</a:t>
            </a:r>
            <a:r>
              <a:rPr lang="en-US" sz="2400" b="1" dirty="0">
                <a:latin typeface="+mj-lt"/>
              </a:rPr>
              <a:t> </a:t>
            </a:r>
            <a:r>
              <a:rPr lang="en-US" sz="2400" b="1" dirty="0" err="1">
                <a:latin typeface="+mj-lt"/>
              </a:rPr>
              <a:t>zvolen</a:t>
            </a:r>
            <a:r>
              <a:rPr lang="en-US" sz="2400" b="1" dirty="0">
                <a:latin typeface="+mj-lt"/>
              </a:rPr>
              <a:t> </a:t>
            </a:r>
            <a:r>
              <a:rPr lang="en-US" sz="2400" b="1" dirty="0" err="1">
                <a:latin typeface="+mj-lt"/>
              </a:rPr>
              <a:t>roku</a:t>
            </a:r>
            <a:r>
              <a:rPr lang="en-US" sz="2400" b="1" dirty="0">
                <a:latin typeface="+mj-lt"/>
              </a:rPr>
              <a:t> 2019 a </a:t>
            </a:r>
            <a:r>
              <a:rPr lang="en-US" sz="2400" b="1" dirty="0" err="1">
                <a:latin typeface="+mj-lt"/>
              </a:rPr>
              <a:t>převzal</a:t>
            </a:r>
            <a:r>
              <a:rPr lang="en-US" sz="2400" b="1" dirty="0">
                <a:latin typeface="+mj-lt"/>
              </a:rPr>
              <a:t> </a:t>
            </a:r>
            <a:r>
              <a:rPr lang="en-US" sz="2400" b="1" dirty="0" err="1">
                <a:latin typeface="+mj-lt"/>
              </a:rPr>
              <a:t>úřad</a:t>
            </a:r>
            <a:r>
              <a:rPr lang="en-US" sz="2400" b="1" dirty="0">
                <a:latin typeface="+mj-lt"/>
              </a:rPr>
              <a:t> po </a:t>
            </a:r>
            <a:r>
              <a:rPr lang="en-US" sz="2400" b="1" dirty="0" err="1">
                <a:latin typeface="+mj-lt"/>
              </a:rPr>
              <a:t>Mārisi</a:t>
            </a:r>
            <a:r>
              <a:rPr lang="en-US" sz="2400" b="1" dirty="0">
                <a:latin typeface="+mj-lt"/>
              </a:rPr>
              <a:t> </a:t>
            </a:r>
            <a:r>
              <a:rPr lang="en-US" sz="2400" b="1" dirty="0" err="1">
                <a:latin typeface="+mj-lt"/>
              </a:rPr>
              <a:t>Kučinskisovi</a:t>
            </a:r>
            <a:r>
              <a:rPr lang="en-US" sz="2400" b="1" dirty="0">
                <a:latin typeface="+mj-lt"/>
              </a:rPr>
              <a:t>. </a:t>
            </a:r>
            <a:r>
              <a:rPr lang="en-US" sz="2400" b="1" dirty="0" err="1">
                <a:latin typeface="+mj-lt"/>
              </a:rPr>
              <a:t>Dne</a:t>
            </a:r>
            <a:r>
              <a:rPr lang="en-US" sz="2400" b="1" dirty="0">
                <a:latin typeface="+mj-lt"/>
              </a:rPr>
              <a:t> 11. </a:t>
            </a:r>
            <a:r>
              <a:rPr lang="en-US" sz="2400" b="1" dirty="0" err="1">
                <a:latin typeface="+mj-lt"/>
              </a:rPr>
              <a:t>dubna</a:t>
            </a:r>
            <a:r>
              <a:rPr lang="en-US" sz="2400" b="1" dirty="0">
                <a:latin typeface="+mj-lt"/>
              </a:rPr>
              <a:t> 2019 </a:t>
            </a:r>
            <a:r>
              <a:rPr lang="en-US" sz="2400" b="1" dirty="0" err="1">
                <a:latin typeface="+mj-lt"/>
              </a:rPr>
              <a:t>přestál</a:t>
            </a:r>
            <a:r>
              <a:rPr lang="en-US" sz="2400" b="1" dirty="0">
                <a:latin typeface="+mj-lt"/>
              </a:rPr>
              <a:t> </a:t>
            </a:r>
            <a:r>
              <a:rPr lang="en-US" sz="2400" b="1" dirty="0" err="1">
                <a:latin typeface="+mj-lt"/>
              </a:rPr>
              <a:t>hlasování</a:t>
            </a:r>
            <a:r>
              <a:rPr lang="en-US" sz="2400" b="1" dirty="0">
                <a:latin typeface="+mj-lt"/>
              </a:rPr>
              <a:t> o </a:t>
            </a:r>
            <a:r>
              <a:rPr lang="en-US" sz="2400" b="1" dirty="0" err="1">
                <a:latin typeface="+mj-lt"/>
              </a:rPr>
              <a:t>důvěře</a:t>
            </a:r>
            <a:r>
              <a:rPr lang="en-US" sz="2400" b="1" dirty="0">
                <a:latin typeface="+mj-lt"/>
              </a:rPr>
              <a:t>. </a:t>
            </a:r>
            <a:r>
              <a:rPr lang="en-US" sz="2400" b="1" dirty="0" err="1">
                <a:latin typeface="+mj-lt"/>
              </a:rPr>
              <a:t>Narodil</a:t>
            </a:r>
            <a:r>
              <a:rPr lang="en-US" sz="2400" b="1" dirty="0">
                <a:latin typeface="+mj-lt"/>
              </a:rPr>
              <a:t> se v </a:t>
            </a:r>
            <a:r>
              <a:rPr lang="en-US" sz="2400" b="1" dirty="0" err="1">
                <a:latin typeface="+mj-lt"/>
              </a:rPr>
              <a:t>roce</a:t>
            </a:r>
            <a:r>
              <a:rPr lang="en-US" sz="2400" b="1" dirty="0">
                <a:latin typeface="+mj-lt"/>
              </a:rPr>
              <a:t> 1964. </a:t>
            </a:r>
            <a:r>
              <a:rPr lang="en-US" sz="2400" b="1" dirty="0" err="1">
                <a:latin typeface="+mj-lt"/>
              </a:rPr>
              <a:t>Jeho</a:t>
            </a:r>
            <a:r>
              <a:rPr lang="en-US" sz="2400" b="1" dirty="0">
                <a:latin typeface="+mj-lt"/>
              </a:rPr>
              <a:t> </a:t>
            </a:r>
            <a:r>
              <a:rPr lang="en-US" sz="2400" b="1" dirty="0" err="1">
                <a:latin typeface="+mj-lt"/>
              </a:rPr>
              <a:t>ženou</a:t>
            </a:r>
            <a:r>
              <a:rPr lang="en-US" sz="2400" b="1" dirty="0">
                <a:latin typeface="+mj-lt"/>
              </a:rPr>
              <a:t> je Anda </a:t>
            </a:r>
            <a:r>
              <a:rPr lang="en-US" sz="2400" b="1" dirty="0" err="1">
                <a:latin typeface="+mj-lt"/>
              </a:rPr>
              <a:t>Kariņa</a:t>
            </a:r>
            <a:r>
              <a:rPr lang="en-US" sz="2400" b="1" dirty="0">
                <a:latin typeface="+mj-lt"/>
              </a:rPr>
              <a:t>. </a:t>
            </a:r>
            <a:r>
              <a:rPr lang="en-US" sz="2400" b="1" dirty="0" err="1">
                <a:latin typeface="+mj-lt"/>
              </a:rPr>
              <a:t>Mají</a:t>
            </a:r>
            <a:r>
              <a:rPr lang="en-US" sz="2400" b="1" dirty="0">
                <a:latin typeface="+mj-lt"/>
              </a:rPr>
              <a:t> </a:t>
            </a:r>
            <a:r>
              <a:rPr lang="en-US" sz="2400" b="1" dirty="0" err="1">
                <a:latin typeface="+mj-lt"/>
              </a:rPr>
              <a:t>čtyři</a:t>
            </a:r>
            <a:r>
              <a:rPr lang="en-US" sz="2400" b="1" dirty="0">
                <a:latin typeface="+mj-lt"/>
              </a:rPr>
              <a:t> </a:t>
            </a:r>
            <a:r>
              <a:rPr lang="en-US" sz="2400" b="1" dirty="0" err="1">
                <a:latin typeface="+mj-lt"/>
              </a:rPr>
              <a:t>děti</a:t>
            </a:r>
            <a:r>
              <a:rPr lang="en-US" sz="2400" b="1" dirty="0">
                <a:latin typeface="+mj-lt"/>
              </a:rPr>
              <a:t>, </a:t>
            </a:r>
            <a:r>
              <a:rPr lang="en-US" sz="2400" b="1" dirty="0" err="1">
                <a:latin typeface="+mj-lt"/>
              </a:rPr>
              <a:t>Otomārse</a:t>
            </a:r>
            <a:r>
              <a:rPr lang="en-US" sz="2400" b="1" dirty="0">
                <a:latin typeface="+mj-lt"/>
              </a:rPr>
              <a:t> </a:t>
            </a:r>
            <a:r>
              <a:rPr lang="en-US" sz="2400" b="1" dirty="0" err="1">
                <a:latin typeface="+mj-lt"/>
              </a:rPr>
              <a:t>Krišjānise</a:t>
            </a:r>
            <a:r>
              <a:rPr lang="en-US" sz="2400" b="1" dirty="0">
                <a:latin typeface="+mj-lt"/>
              </a:rPr>
              <a:t>, </a:t>
            </a:r>
            <a:r>
              <a:rPr lang="en-US" sz="2400" b="1" dirty="0" err="1">
                <a:latin typeface="+mj-lt"/>
              </a:rPr>
              <a:t>Kārlise</a:t>
            </a:r>
            <a:r>
              <a:rPr lang="en-US" sz="2400" b="1" dirty="0">
                <a:latin typeface="+mj-lt"/>
              </a:rPr>
              <a:t> </a:t>
            </a:r>
            <a:r>
              <a:rPr lang="en-US" sz="2400" b="1" dirty="0" err="1">
                <a:latin typeface="+mj-lt"/>
              </a:rPr>
              <a:t>Vilhelmse</a:t>
            </a:r>
            <a:r>
              <a:rPr lang="en-US" sz="2400" b="1" dirty="0">
                <a:latin typeface="+mj-lt"/>
              </a:rPr>
              <a:t>, </a:t>
            </a:r>
            <a:r>
              <a:rPr lang="en-US" sz="2400" b="1" dirty="0" err="1">
                <a:latin typeface="+mj-lt"/>
              </a:rPr>
              <a:t>Māru</a:t>
            </a:r>
            <a:r>
              <a:rPr lang="en-US" sz="2400" b="1" dirty="0">
                <a:latin typeface="+mj-lt"/>
              </a:rPr>
              <a:t> </a:t>
            </a:r>
            <a:r>
              <a:rPr lang="en-US" sz="2400" b="1" dirty="0" err="1">
                <a:latin typeface="+mj-lt"/>
              </a:rPr>
              <a:t>Aleksandru</a:t>
            </a:r>
            <a:r>
              <a:rPr lang="en-US" sz="2400" b="1" dirty="0">
                <a:latin typeface="+mj-lt"/>
              </a:rPr>
              <a:t> a </a:t>
            </a:r>
            <a:r>
              <a:rPr lang="en-US" sz="2400" b="1" dirty="0" err="1">
                <a:latin typeface="+mj-lt"/>
              </a:rPr>
              <a:t>Annu</a:t>
            </a:r>
            <a:r>
              <a:rPr lang="en-US" sz="2400" b="1" dirty="0">
                <a:latin typeface="+mj-lt"/>
              </a:rPr>
              <a:t>.</a:t>
            </a:r>
          </a:p>
        </p:txBody>
      </p:sp>
      <p:sp>
        <p:nvSpPr>
          <p:cNvPr id="3" name="TextBox 2">
            <a:extLst>
              <a:ext uri="{FF2B5EF4-FFF2-40B4-BE49-F238E27FC236}">
                <a16:creationId xmlns:a16="http://schemas.microsoft.com/office/drawing/2014/main" id="{6F7561E6-B5C5-4C55-81CA-7F73D5DA5A47}"/>
              </a:ext>
            </a:extLst>
          </p:cNvPr>
          <p:cNvSpPr txBox="1"/>
          <p:nvPr/>
        </p:nvSpPr>
        <p:spPr>
          <a:xfrm>
            <a:off x="265045" y="3805645"/>
            <a:ext cx="6559825" cy="1231106"/>
          </a:xfrm>
          <a:prstGeom prst="rect">
            <a:avLst/>
          </a:prstGeom>
          <a:solidFill>
            <a:schemeClr val="bg1"/>
          </a:solidFill>
        </p:spPr>
        <p:txBody>
          <a:bodyPr wrap="square" rtlCol="0">
            <a:spAutoFit/>
          </a:bodyPr>
          <a:lstStyle/>
          <a:p>
            <a:pPr marL="457200" indent="-457200">
              <a:spcBef>
                <a:spcPts val="600"/>
              </a:spcBef>
              <a:spcAft>
                <a:spcPts val="600"/>
              </a:spcAft>
              <a:buFont typeface="Arial" panose="020B0604020202020204" pitchFamily="34" charset="0"/>
              <a:buChar char="•"/>
            </a:pPr>
            <a:r>
              <a:rPr lang="en-US" sz="1600" cap="all" spc="200" dirty="0">
                <a:solidFill>
                  <a:srgbClr val="FF0000"/>
                </a:solidFill>
              </a:rPr>
              <a:t>Even though you probably cannot read and write in Czech, You may find that the text about </a:t>
            </a:r>
            <a:r>
              <a:rPr lang="en-US" sz="1600" i="1" cap="all" spc="200" dirty="0">
                <a:solidFill>
                  <a:srgbClr val="FF0000"/>
                </a:solidFill>
              </a:rPr>
              <a:t>George W. Bush</a:t>
            </a:r>
            <a:r>
              <a:rPr lang="en-US" sz="1600" cap="all" spc="200" dirty="0">
                <a:solidFill>
                  <a:srgbClr val="FF0000"/>
                </a:solidFill>
              </a:rPr>
              <a:t> is easier to understand. Why?</a:t>
            </a:r>
          </a:p>
          <a:p>
            <a:pPr marL="457200" indent="-457200">
              <a:spcBef>
                <a:spcPts val="600"/>
              </a:spcBef>
              <a:spcAft>
                <a:spcPts val="600"/>
              </a:spcAft>
              <a:buFont typeface="Arial" panose="020B0604020202020204" pitchFamily="34" charset="0"/>
              <a:buChar char="•"/>
            </a:pPr>
            <a:r>
              <a:rPr lang="en-US" sz="1600" cap="all" spc="200" dirty="0">
                <a:solidFill>
                  <a:srgbClr val="FF0000"/>
                </a:solidFill>
              </a:rPr>
              <a:t>What does this say about the reading process?</a:t>
            </a:r>
          </a:p>
        </p:txBody>
      </p:sp>
      <p:sp>
        <p:nvSpPr>
          <p:cNvPr id="5" name="TextBox 4">
            <a:extLst>
              <a:ext uri="{FF2B5EF4-FFF2-40B4-BE49-F238E27FC236}">
                <a16:creationId xmlns:a16="http://schemas.microsoft.com/office/drawing/2014/main" id="{C63790CF-3118-4836-AB96-48E5E814324B}"/>
              </a:ext>
            </a:extLst>
          </p:cNvPr>
          <p:cNvSpPr txBox="1"/>
          <p:nvPr/>
        </p:nvSpPr>
        <p:spPr>
          <a:xfrm>
            <a:off x="1068457" y="5658925"/>
            <a:ext cx="4953000" cy="584775"/>
          </a:xfrm>
          <a:prstGeom prst="rect">
            <a:avLst/>
          </a:prstGeom>
          <a:noFill/>
        </p:spPr>
        <p:txBody>
          <a:bodyPr wrap="square" rtlCol="0">
            <a:spAutoFit/>
          </a:bodyPr>
          <a:lstStyle/>
          <a:p>
            <a:pPr algn="ctr"/>
            <a:r>
              <a:rPr lang="en-US" sz="1600" dirty="0"/>
              <a:t>Translation: Kamila </a:t>
            </a:r>
            <a:r>
              <a:rPr lang="en-US" sz="1600" dirty="0" err="1"/>
              <a:t>Linková</a:t>
            </a:r>
            <a:r>
              <a:rPr lang="en-US" sz="1600" dirty="0"/>
              <a:t>. </a:t>
            </a:r>
            <a:r>
              <a:rPr lang="en-US" sz="1600" dirty="0">
                <a:hlinkClick r:id="rId2"/>
              </a:rPr>
              <a:t>kamilaofprague.wordpress.com</a:t>
            </a:r>
            <a:r>
              <a:rPr lang="en-US" sz="1600" dirty="0"/>
              <a:t> @</a:t>
            </a:r>
            <a:r>
              <a:rPr lang="en-US" sz="1600" dirty="0" err="1"/>
              <a:t>kamilaofprague</a:t>
            </a:r>
            <a:r>
              <a:rPr lang="en-US" sz="1600" dirty="0"/>
              <a:t> </a:t>
            </a:r>
          </a:p>
        </p:txBody>
      </p:sp>
    </p:spTree>
    <p:extLst>
      <p:ext uri="{BB962C8B-B14F-4D97-AF65-F5344CB8AC3E}">
        <p14:creationId xmlns:p14="http://schemas.microsoft.com/office/powerpoint/2010/main" val="399387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Paris:</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7064070" cy="40011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How does this make you feel?</a:t>
            </a:r>
          </a:p>
        </p:txBody>
      </p:sp>
      <p:sp>
        <p:nvSpPr>
          <p:cNvPr id="5" name="TextBox 4">
            <a:extLst>
              <a:ext uri="{FF2B5EF4-FFF2-40B4-BE49-F238E27FC236}">
                <a16:creationId xmlns:a16="http://schemas.microsoft.com/office/drawing/2014/main" id="{A9CC819B-CC21-4325-AD87-402F6A0838FC}"/>
              </a:ext>
            </a:extLst>
          </p:cNvPr>
          <p:cNvSpPr txBox="1"/>
          <p:nvPr/>
        </p:nvSpPr>
        <p:spPr>
          <a:xfrm>
            <a:off x="0" y="2005542"/>
            <a:ext cx="7064070" cy="1508105"/>
          </a:xfrm>
          <a:prstGeom prst="rect">
            <a:avLst/>
          </a:prstGeom>
          <a:solidFill>
            <a:schemeClr val="bg1"/>
          </a:solidFill>
        </p:spPr>
        <p:txBody>
          <a:bodyPr wrap="square" rtlCol="0">
            <a:spAutoFit/>
          </a:bodyPr>
          <a:lstStyle/>
          <a:p>
            <a:pPr algn="ctr">
              <a:spcBef>
                <a:spcPts val="600"/>
              </a:spcBef>
              <a:spcAft>
                <a:spcPts val="600"/>
              </a:spcAft>
            </a:pPr>
            <a:r>
              <a:rPr lang="en-US" b="1" dirty="0">
                <a:latin typeface="+mj-lt"/>
              </a:rPr>
              <a:t>Most people:</a:t>
            </a:r>
          </a:p>
          <a:p>
            <a:pPr marL="285750" indent="-285750">
              <a:spcBef>
                <a:spcPts val="600"/>
              </a:spcBef>
              <a:spcAft>
                <a:spcPts val="600"/>
              </a:spcAft>
              <a:buFont typeface="Arial" panose="020B0604020202020204" pitchFamily="34" charset="0"/>
              <a:buChar char="•"/>
            </a:pPr>
            <a:r>
              <a:rPr lang="en-US" dirty="0">
                <a:latin typeface="+mj-lt"/>
              </a:rPr>
              <a:t>Do not notice the extra </a:t>
            </a:r>
            <a:r>
              <a:rPr lang="en-US" i="1" dirty="0">
                <a:latin typeface="+mj-lt"/>
              </a:rPr>
              <a:t>the</a:t>
            </a:r>
            <a:r>
              <a:rPr lang="en-US" dirty="0">
                <a:latin typeface="+mj-lt"/>
              </a:rPr>
              <a:t>.</a:t>
            </a:r>
          </a:p>
          <a:p>
            <a:pPr marL="285750" indent="-285750">
              <a:spcBef>
                <a:spcPts val="600"/>
              </a:spcBef>
              <a:spcAft>
                <a:spcPts val="600"/>
              </a:spcAft>
              <a:buFont typeface="Arial" panose="020B0604020202020204" pitchFamily="34" charset="0"/>
              <a:buChar char="•"/>
            </a:pPr>
            <a:r>
              <a:rPr lang="en-US" dirty="0">
                <a:latin typeface="+mj-lt"/>
              </a:rPr>
              <a:t>Look at the sentence holistically and draw on their world knowledge to form a mental picture of what Paris might be like in the spring.</a:t>
            </a:r>
            <a:endParaRPr lang="en-US" dirty="0"/>
          </a:p>
        </p:txBody>
      </p:sp>
      <p:sp>
        <p:nvSpPr>
          <p:cNvPr id="7" name="TextBox 6">
            <a:extLst>
              <a:ext uri="{FF2B5EF4-FFF2-40B4-BE49-F238E27FC236}">
                <a16:creationId xmlns:a16="http://schemas.microsoft.com/office/drawing/2014/main" id="{5F235383-1CC1-437A-8BD1-2CF6EB4FF40B}"/>
              </a:ext>
            </a:extLst>
          </p:cNvPr>
          <p:cNvSpPr txBox="1"/>
          <p:nvPr/>
        </p:nvSpPr>
        <p:spPr>
          <a:xfrm>
            <a:off x="7178040" y="1391478"/>
            <a:ext cx="4899990" cy="1938992"/>
          </a:xfrm>
          <a:prstGeom prst="rect">
            <a:avLst/>
          </a:prstGeom>
          <a:solidFill>
            <a:schemeClr val="bg1">
              <a:lumMod val="95000"/>
            </a:schemeClr>
          </a:solidFill>
        </p:spPr>
        <p:txBody>
          <a:bodyPr wrap="square" rtlCol="0">
            <a:spAutoFit/>
          </a:bodyPr>
          <a:lstStyle/>
          <a:p>
            <a:pPr algn="ctr"/>
            <a:r>
              <a:rPr lang="en-US" sz="6000" b="1" dirty="0">
                <a:latin typeface="+mj-lt"/>
              </a:rPr>
              <a:t>PARIS IN THE</a:t>
            </a:r>
          </a:p>
          <a:p>
            <a:pPr algn="ctr"/>
            <a:r>
              <a:rPr lang="en-US" sz="6000" b="1" dirty="0">
                <a:latin typeface="+mj-lt"/>
              </a:rPr>
              <a:t>THE SPRING</a:t>
            </a:r>
          </a:p>
        </p:txBody>
      </p:sp>
      <p:sp>
        <p:nvSpPr>
          <p:cNvPr id="3" name="Oval 2">
            <a:extLst>
              <a:ext uri="{FF2B5EF4-FFF2-40B4-BE49-F238E27FC236}">
                <a16:creationId xmlns:a16="http://schemas.microsoft.com/office/drawing/2014/main" id="{908166F4-43D3-4077-B250-7E6624562167}"/>
              </a:ext>
            </a:extLst>
          </p:cNvPr>
          <p:cNvSpPr/>
          <p:nvPr/>
        </p:nvSpPr>
        <p:spPr>
          <a:xfrm>
            <a:off x="10227211" y="1400631"/>
            <a:ext cx="1547446" cy="96034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DDA83CB-5065-42D5-B430-F89019886B75}"/>
              </a:ext>
            </a:extLst>
          </p:cNvPr>
          <p:cNvSpPr/>
          <p:nvPr/>
        </p:nvSpPr>
        <p:spPr>
          <a:xfrm>
            <a:off x="7523871" y="2360974"/>
            <a:ext cx="1547446" cy="96034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28C41B5-A620-4AB4-B299-274016948CE4}"/>
              </a:ext>
            </a:extLst>
          </p:cNvPr>
          <p:cNvSpPr txBox="1"/>
          <p:nvPr/>
        </p:nvSpPr>
        <p:spPr>
          <a:xfrm>
            <a:off x="495300" y="4559701"/>
            <a:ext cx="11201399" cy="1446550"/>
          </a:xfrm>
          <a:prstGeom prst="rect">
            <a:avLst/>
          </a:prstGeom>
          <a:noFill/>
        </p:spPr>
        <p:txBody>
          <a:bodyPr wrap="square" rtlCol="0">
            <a:spAutoFit/>
          </a:bodyPr>
          <a:lstStyle/>
          <a:p>
            <a:pPr algn="ctr">
              <a:spcBef>
                <a:spcPts val="600"/>
              </a:spcBef>
              <a:spcAft>
                <a:spcPts val="600"/>
              </a:spcAft>
            </a:pPr>
            <a:r>
              <a:rPr lang="en-US" sz="2600" b="1" dirty="0">
                <a:latin typeface="+mj-lt"/>
              </a:rPr>
              <a:t>If you didn’t notice the extra</a:t>
            </a:r>
            <a:r>
              <a:rPr lang="en-US" sz="2600" b="1" i="1" dirty="0">
                <a:latin typeface="+mj-lt"/>
              </a:rPr>
              <a:t> the</a:t>
            </a:r>
            <a:r>
              <a:rPr lang="en-US" sz="2600" b="1" dirty="0">
                <a:latin typeface="+mj-lt"/>
              </a:rPr>
              <a:t>, you were reading the sentence </a:t>
            </a:r>
            <a:r>
              <a:rPr lang="en-US" sz="2600" b="1" u="sng" dirty="0">
                <a:latin typeface="+mj-lt"/>
              </a:rPr>
              <a:t>differently</a:t>
            </a:r>
            <a:r>
              <a:rPr lang="en-US" sz="2600" b="1" dirty="0">
                <a:latin typeface="+mj-lt"/>
              </a:rPr>
              <a:t> to someone who did see it. What is this </a:t>
            </a:r>
            <a:r>
              <a:rPr lang="en-US" sz="2600" b="1" u="sng" dirty="0">
                <a:latin typeface="+mj-lt"/>
              </a:rPr>
              <a:t>difference</a:t>
            </a:r>
            <a:r>
              <a:rPr lang="en-US" sz="2600" b="1" dirty="0">
                <a:latin typeface="+mj-lt"/>
              </a:rPr>
              <a:t>?</a:t>
            </a:r>
          </a:p>
          <a:p>
            <a:pPr algn="ctr">
              <a:spcBef>
                <a:spcPts val="600"/>
              </a:spcBef>
              <a:spcAft>
                <a:spcPts val="600"/>
              </a:spcAft>
            </a:pPr>
            <a:r>
              <a:rPr lang="en-US" sz="2600" b="1" dirty="0">
                <a:latin typeface="+mj-lt"/>
              </a:rPr>
              <a:t>What does this say about how we read?</a:t>
            </a:r>
          </a:p>
        </p:txBody>
      </p:sp>
    </p:spTree>
    <p:extLst>
      <p:ext uri="{BB962C8B-B14F-4D97-AF65-F5344CB8AC3E}">
        <p14:creationId xmlns:p14="http://schemas.microsoft.com/office/powerpoint/2010/main" val="480420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8"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Joke 1:</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6515430" cy="147732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Do you understand this joke? If not, why?</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What elements may challenge your learners? Remember this may not only be a linguistic challenge.</a:t>
            </a:r>
          </a:p>
        </p:txBody>
      </p:sp>
      <p:sp>
        <p:nvSpPr>
          <p:cNvPr id="5" name="TextBox 4">
            <a:extLst>
              <a:ext uri="{FF2B5EF4-FFF2-40B4-BE49-F238E27FC236}">
                <a16:creationId xmlns:a16="http://schemas.microsoft.com/office/drawing/2014/main" id="{A9CC819B-CC21-4325-AD87-402F6A0838FC}"/>
              </a:ext>
            </a:extLst>
          </p:cNvPr>
          <p:cNvSpPr txBox="1"/>
          <p:nvPr/>
        </p:nvSpPr>
        <p:spPr>
          <a:xfrm>
            <a:off x="487680" y="3429000"/>
            <a:ext cx="11186160" cy="2400657"/>
          </a:xfrm>
          <a:prstGeom prst="rect">
            <a:avLst/>
          </a:prstGeom>
          <a:solidFill>
            <a:schemeClr val="bg1"/>
          </a:solidFill>
        </p:spPr>
        <p:txBody>
          <a:bodyPr wrap="square" rtlCol="0">
            <a:spAutoFit/>
          </a:bodyPr>
          <a:lstStyle/>
          <a:p>
            <a:pPr algn="ctr">
              <a:spcBef>
                <a:spcPts val="600"/>
              </a:spcBef>
              <a:spcAft>
                <a:spcPts val="600"/>
              </a:spcAft>
            </a:pPr>
            <a:r>
              <a:rPr lang="en-US" sz="2600" b="1" dirty="0">
                <a:latin typeface="+mj-lt"/>
              </a:rPr>
              <a:t>This joke is accessible to a wide audience as it holds no cultural connotations. The meaning is purely linguistic.</a:t>
            </a:r>
          </a:p>
          <a:p>
            <a:pPr algn="ctr">
              <a:spcBef>
                <a:spcPts val="600"/>
              </a:spcBef>
              <a:spcAft>
                <a:spcPts val="600"/>
              </a:spcAft>
            </a:pPr>
            <a:r>
              <a:rPr lang="en-US" sz="2600" b="1" dirty="0">
                <a:latin typeface="+mj-lt"/>
              </a:rPr>
              <a:t>It is a play on </a:t>
            </a:r>
            <a:r>
              <a:rPr lang="en-US" sz="2600" b="1" i="1" dirty="0">
                <a:solidFill>
                  <a:srgbClr val="FF0000"/>
                </a:solidFill>
                <a:latin typeface="+mj-lt"/>
              </a:rPr>
              <a:t>get over</a:t>
            </a:r>
            <a:r>
              <a:rPr lang="en-US" sz="2600" b="1" dirty="0">
                <a:latin typeface="+mj-lt"/>
              </a:rPr>
              <a:t>, which like many multi-word verbs, is polysemic.</a:t>
            </a:r>
          </a:p>
          <a:p>
            <a:pPr algn="ctr">
              <a:spcBef>
                <a:spcPts val="600"/>
              </a:spcBef>
              <a:spcAft>
                <a:spcPts val="600"/>
              </a:spcAft>
            </a:pPr>
            <a:r>
              <a:rPr lang="en-US" sz="2600" b="1" dirty="0">
                <a:latin typeface="+mj-lt"/>
              </a:rPr>
              <a:t>In the first sentence, the inferred meaning is, </a:t>
            </a:r>
            <a:r>
              <a:rPr lang="en-US" sz="2600" b="1" i="1" dirty="0">
                <a:solidFill>
                  <a:srgbClr val="FF0000"/>
                </a:solidFill>
                <a:latin typeface="+mj-lt"/>
              </a:rPr>
              <a:t>recover</a:t>
            </a:r>
            <a:r>
              <a:rPr lang="en-US" sz="2600" b="1" dirty="0">
                <a:latin typeface="+mj-lt"/>
              </a:rPr>
              <a:t>, while the final sentence changes the inference to mean </a:t>
            </a:r>
            <a:r>
              <a:rPr lang="en-US" sz="2600" b="1" i="1" dirty="0">
                <a:solidFill>
                  <a:srgbClr val="FF0000"/>
                </a:solidFill>
                <a:latin typeface="+mj-lt"/>
              </a:rPr>
              <a:t>overcome</a:t>
            </a:r>
            <a:r>
              <a:rPr lang="en-US" sz="2600" b="1" dirty="0">
                <a:latin typeface="+mj-lt"/>
              </a:rPr>
              <a:t> or more specifically, climb over a wall.</a:t>
            </a:r>
          </a:p>
        </p:txBody>
      </p:sp>
      <p:sp>
        <p:nvSpPr>
          <p:cNvPr id="7" name="TextBox 6">
            <a:extLst>
              <a:ext uri="{FF2B5EF4-FFF2-40B4-BE49-F238E27FC236}">
                <a16:creationId xmlns:a16="http://schemas.microsoft.com/office/drawing/2014/main" id="{5F235383-1CC1-437A-8BD1-2CF6EB4FF40B}"/>
              </a:ext>
            </a:extLst>
          </p:cNvPr>
          <p:cNvSpPr txBox="1"/>
          <p:nvPr/>
        </p:nvSpPr>
        <p:spPr>
          <a:xfrm>
            <a:off x="6964679" y="1391478"/>
            <a:ext cx="4962276" cy="1384995"/>
          </a:xfrm>
          <a:prstGeom prst="rect">
            <a:avLst/>
          </a:prstGeom>
          <a:solidFill>
            <a:schemeClr val="bg1">
              <a:lumMod val="95000"/>
            </a:schemeClr>
          </a:solidFill>
        </p:spPr>
        <p:txBody>
          <a:bodyPr wrap="square" rtlCol="0">
            <a:spAutoFit/>
          </a:bodyPr>
          <a:lstStyle/>
          <a:p>
            <a:r>
              <a:rPr lang="en-GB" sz="2800" b="1" dirty="0">
                <a:latin typeface="+mj-lt"/>
              </a:rPr>
              <a:t>1. l can't get over it, can you?</a:t>
            </a:r>
          </a:p>
          <a:p>
            <a:r>
              <a:rPr lang="en-GB" sz="2800" b="1" dirty="0">
                <a:latin typeface="+mj-lt"/>
              </a:rPr>
              <a:t>2. What?</a:t>
            </a:r>
          </a:p>
          <a:p>
            <a:r>
              <a:rPr lang="en-GB" sz="2800" b="1" dirty="0">
                <a:latin typeface="+mj-lt"/>
              </a:rPr>
              <a:t>1. That ten metre wall!</a:t>
            </a:r>
          </a:p>
        </p:txBody>
      </p:sp>
      <p:pic>
        <p:nvPicPr>
          <p:cNvPr id="6" name="Picture 5">
            <a:extLst>
              <a:ext uri="{FF2B5EF4-FFF2-40B4-BE49-F238E27FC236}">
                <a16:creationId xmlns:a16="http://schemas.microsoft.com/office/drawing/2014/main" id="{589C8794-EF1F-47B3-9F70-FD6A53FD5FCC}"/>
              </a:ext>
            </a:extLst>
          </p:cNvPr>
          <p:cNvPicPr>
            <a:picLocks noChangeAspect="1"/>
          </p:cNvPicPr>
          <p:nvPr/>
        </p:nvPicPr>
        <p:blipFill>
          <a:blip r:embed="rId2">
            <a:alphaModFix amt="43000"/>
            <a:extLst>
              <a:ext uri="{28A0092B-C50C-407E-A947-70E740481C1C}">
                <a14:useLocalDpi xmlns:a14="http://schemas.microsoft.com/office/drawing/2010/main" val="0"/>
              </a:ext>
            </a:extLst>
          </a:blip>
          <a:stretch>
            <a:fillRect/>
          </a:stretch>
        </p:blipFill>
        <p:spPr>
          <a:xfrm>
            <a:off x="10121876" y="880589"/>
            <a:ext cx="1805079" cy="2406772"/>
          </a:xfrm>
          <a:prstGeom prst="rect">
            <a:avLst/>
          </a:prstGeom>
        </p:spPr>
      </p:pic>
      <p:sp>
        <p:nvSpPr>
          <p:cNvPr id="8" name="TextBox 7">
            <a:extLst>
              <a:ext uri="{FF2B5EF4-FFF2-40B4-BE49-F238E27FC236}">
                <a16:creationId xmlns:a16="http://schemas.microsoft.com/office/drawing/2014/main" id="{6362F1F6-2E7E-42A5-B3E4-B8C6D2CFD16C}"/>
              </a:ext>
            </a:extLst>
          </p:cNvPr>
          <p:cNvSpPr txBox="1"/>
          <p:nvPr/>
        </p:nvSpPr>
        <p:spPr>
          <a:xfrm>
            <a:off x="7276597" y="401602"/>
            <a:ext cx="4758485" cy="400110"/>
          </a:xfrm>
          <a:prstGeom prst="rect">
            <a:avLst/>
          </a:prstGeom>
          <a:noFill/>
        </p:spPr>
        <p:txBody>
          <a:bodyPr wrap="square" rtlCol="0">
            <a:spAutoFit/>
          </a:bodyPr>
          <a:lstStyle/>
          <a:p>
            <a:r>
              <a:rPr lang="en-US" sz="1000" dirty="0">
                <a:latin typeface="+mj-lt"/>
              </a:rPr>
              <a:t>(Picture: By </a:t>
            </a:r>
            <a:r>
              <a:rPr lang="en-US" sz="1000" dirty="0" err="1">
                <a:latin typeface="+mj-lt"/>
              </a:rPr>
              <a:t>Rubyk</a:t>
            </a:r>
            <a:r>
              <a:rPr lang="en-US" sz="1000" dirty="0">
                <a:latin typeface="+mj-lt"/>
              </a:rPr>
              <a:t> - </a:t>
            </a:r>
            <a:r>
              <a:rPr lang="en-US" sz="1000" dirty="0" err="1">
                <a:latin typeface="+mj-lt"/>
              </a:rPr>
              <a:t>en.wiki</a:t>
            </a:r>
            <a:r>
              <a:rPr lang="en-US" sz="1000" dirty="0">
                <a:latin typeface="+mj-lt"/>
              </a:rPr>
              <a:t> w:Image:Perfectwall.jpg. Uploaded to Commons by </a:t>
            </a:r>
            <a:r>
              <a:rPr lang="en-US" sz="1000" dirty="0" err="1">
                <a:latin typeface="+mj-lt"/>
              </a:rPr>
              <a:t>JackyR</a:t>
            </a:r>
            <a:r>
              <a:rPr lang="en-US" sz="1000" dirty="0">
                <a:latin typeface="+mj-lt"/>
              </a:rPr>
              <a:t>, 2006-05-23, CC BY-SA 2.5, </a:t>
            </a:r>
            <a:r>
              <a:rPr lang="en-US" sz="1000" dirty="0">
                <a:latin typeface="+mj-lt"/>
                <a:hlinkClick r:id="rId3"/>
              </a:rPr>
              <a:t>https://commons.wikimedia.org/w/index.php?curid=803501</a:t>
            </a:r>
            <a:r>
              <a:rPr lang="en-US" sz="1000" dirty="0">
                <a:latin typeface="+mj-lt"/>
              </a:rPr>
              <a:t>).</a:t>
            </a:r>
          </a:p>
        </p:txBody>
      </p:sp>
    </p:spTree>
    <p:extLst>
      <p:ext uri="{BB962C8B-B14F-4D97-AF65-F5344CB8AC3E}">
        <p14:creationId xmlns:p14="http://schemas.microsoft.com/office/powerpoint/2010/main" val="108892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Joke 2:</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6515430" cy="147732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Do you understand this joke? If not, why?</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What elements may challenge your learners? Remember this may not only be a linguistic challenge.</a:t>
            </a:r>
          </a:p>
        </p:txBody>
      </p:sp>
      <p:sp>
        <p:nvSpPr>
          <p:cNvPr id="5" name="TextBox 4">
            <a:extLst>
              <a:ext uri="{FF2B5EF4-FFF2-40B4-BE49-F238E27FC236}">
                <a16:creationId xmlns:a16="http://schemas.microsoft.com/office/drawing/2014/main" id="{A9CC819B-CC21-4325-AD87-402F6A0838FC}"/>
              </a:ext>
            </a:extLst>
          </p:cNvPr>
          <p:cNvSpPr txBox="1"/>
          <p:nvPr/>
        </p:nvSpPr>
        <p:spPr>
          <a:xfrm>
            <a:off x="113970" y="3138692"/>
            <a:ext cx="10058400" cy="3108543"/>
          </a:xfrm>
          <a:prstGeom prst="rect">
            <a:avLst/>
          </a:prstGeom>
          <a:solidFill>
            <a:schemeClr val="bg1"/>
          </a:solidFill>
        </p:spPr>
        <p:txBody>
          <a:bodyPr wrap="square" rtlCol="0">
            <a:spAutoFit/>
          </a:bodyPr>
          <a:lstStyle/>
          <a:p>
            <a:pPr algn="ctr">
              <a:spcBef>
                <a:spcPts val="600"/>
              </a:spcBef>
              <a:spcAft>
                <a:spcPts val="600"/>
              </a:spcAft>
            </a:pPr>
            <a:r>
              <a:rPr lang="en-US" sz="2600" b="1" dirty="0">
                <a:latin typeface="+mj-lt"/>
              </a:rPr>
              <a:t>This joke may be inaccessible as the challenge is not purely linguistic.</a:t>
            </a:r>
          </a:p>
          <a:p>
            <a:pPr>
              <a:spcBef>
                <a:spcPts val="600"/>
              </a:spcBef>
              <a:spcAft>
                <a:spcPts val="600"/>
              </a:spcAft>
            </a:pPr>
            <a:r>
              <a:rPr lang="en-US" sz="2600" b="1" dirty="0">
                <a:latin typeface="+mj-lt"/>
              </a:rPr>
              <a:t> Learners would need:</a:t>
            </a:r>
          </a:p>
          <a:p>
            <a:pPr marL="285750" indent="-285750">
              <a:spcBef>
                <a:spcPts val="600"/>
              </a:spcBef>
              <a:spcAft>
                <a:spcPts val="600"/>
              </a:spcAft>
              <a:buFont typeface="Arial" panose="020B0604020202020204" pitchFamily="34" charset="0"/>
              <a:buChar char="•"/>
            </a:pPr>
            <a:r>
              <a:rPr lang="en-US" sz="2600" dirty="0">
                <a:latin typeface="+mj-lt"/>
              </a:rPr>
              <a:t>To know the noun phrase, </a:t>
            </a:r>
            <a:r>
              <a:rPr lang="en-US" sz="2600" b="1" i="1" dirty="0">
                <a:latin typeface="+mj-lt"/>
              </a:rPr>
              <a:t>a dark horse</a:t>
            </a:r>
            <a:r>
              <a:rPr lang="en-US" sz="2600" dirty="0">
                <a:latin typeface="+mj-lt"/>
              </a:rPr>
              <a:t> meaning, </a:t>
            </a:r>
            <a:r>
              <a:rPr lang="en-US" sz="2600" i="1" dirty="0">
                <a:solidFill>
                  <a:srgbClr val="FF0000"/>
                </a:solidFill>
                <a:latin typeface="+mj-lt"/>
              </a:rPr>
              <a:t>someone with a secret, especially a secret ability, skill, or achievement, that surprises you when you finally discover it</a:t>
            </a:r>
            <a:r>
              <a:rPr lang="en-US" sz="2600" dirty="0">
                <a:latin typeface="+mj-lt"/>
              </a:rPr>
              <a:t>. </a:t>
            </a:r>
            <a:r>
              <a:rPr lang="en-US" sz="1000" dirty="0">
                <a:latin typeface="+mj-lt"/>
              </a:rPr>
              <a:t>(Definition from: </a:t>
            </a:r>
            <a:r>
              <a:rPr lang="en-US" sz="1000" dirty="0">
                <a:latin typeface="+mj-lt"/>
                <a:hlinkClick r:id="rId2"/>
              </a:rPr>
              <a:t>https://www.macmillandictionary.com/dictionary/british/dark-horse</a:t>
            </a:r>
            <a:r>
              <a:rPr lang="en-US" sz="1000" dirty="0">
                <a:latin typeface="+mj-lt"/>
              </a:rPr>
              <a:t>).</a:t>
            </a:r>
            <a:endParaRPr lang="en-US" sz="2600" dirty="0">
              <a:latin typeface="+mj-lt"/>
            </a:endParaRPr>
          </a:p>
          <a:p>
            <a:pPr marL="285750" indent="-285750" algn="r">
              <a:spcBef>
                <a:spcPts val="600"/>
              </a:spcBef>
              <a:spcAft>
                <a:spcPts val="600"/>
              </a:spcAft>
              <a:buFont typeface="Arial" panose="020B0604020202020204" pitchFamily="34" charset="0"/>
              <a:buChar char="•"/>
            </a:pPr>
            <a:r>
              <a:rPr lang="en-US" sz="2600" dirty="0">
                <a:latin typeface="+mj-lt"/>
              </a:rPr>
              <a:t>To be aware of, </a:t>
            </a:r>
            <a:r>
              <a:rPr lang="en-US" sz="2600" b="1" i="1" dirty="0">
                <a:latin typeface="+mj-lt"/>
              </a:rPr>
              <a:t>Black Beauty</a:t>
            </a:r>
            <a:r>
              <a:rPr lang="en-US" sz="2600" dirty="0">
                <a:latin typeface="+mj-lt"/>
              </a:rPr>
              <a:t>, </a:t>
            </a:r>
            <a:r>
              <a:rPr lang="en-US" sz="2600" i="1" dirty="0">
                <a:solidFill>
                  <a:srgbClr val="FF0000"/>
                </a:solidFill>
                <a:latin typeface="+mj-lt"/>
              </a:rPr>
              <a:t>a novel about a dark horse</a:t>
            </a:r>
            <a:r>
              <a:rPr lang="en-US" sz="2600" dirty="0">
                <a:latin typeface="+mj-lt"/>
              </a:rPr>
              <a:t> by Anna Sewell. </a:t>
            </a:r>
            <a:r>
              <a:rPr lang="en-US" sz="1000" dirty="0">
                <a:latin typeface="+mj-lt"/>
              </a:rPr>
              <a:t>Picture: By Unknown - Public Domain, </a:t>
            </a:r>
            <a:r>
              <a:rPr lang="en-US" sz="1000" u="sng" dirty="0">
                <a:latin typeface="+mj-lt"/>
                <a:hlinkClick r:id="rId3"/>
              </a:rPr>
              <a:t>https://commons.wikimedia.org/w/index.php?curid=5133393</a:t>
            </a:r>
            <a:endParaRPr lang="en-US" sz="1000" dirty="0">
              <a:latin typeface="+mj-lt"/>
            </a:endParaRPr>
          </a:p>
        </p:txBody>
      </p:sp>
      <p:sp>
        <p:nvSpPr>
          <p:cNvPr id="7" name="TextBox 6">
            <a:extLst>
              <a:ext uri="{FF2B5EF4-FFF2-40B4-BE49-F238E27FC236}">
                <a16:creationId xmlns:a16="http://schemas.microsoft.com/office/drawing/2014/main" id="{5F235383-1CC1-437A-8BD1-2CF6EB4FF40B}"/>
              </a:ext>
            </a:extLst>
          </p:cNvPr>
          <p:cNvSpPr txBox="1"/>
          <p:nvPr/>
        </p:nvSpPr>
        <p:spPr>
          <a:xfrm>
            <a:off x="6692350" y="1391478"/>
            <a:ext cx="5385680" cy="1384995"/>
          </a:xfrm>
          <a:prstGeom prst="rect">
            <a:avLst/>
          </a:prstGeom>
          <a:solidFill>
            <a:schemeClr val="bg1">
              <a:lumMod val="95000"/>
            </a:schemeClr>
          </a:solidFill>
        </p:spPr>
        <p:txBody>
          <a:bodyPr wrap="square" rtlCol="0">
            <a:spAutoFit/>
          </a:bodyPr>
          <a:lstStyle/>
          <a:p>
            <a:r>
              <a:rPr lang="en-US" sz="2800" b="1" dirty="0">
                <a:latin typeface="+mj-lt"/>
              </a:rPr>
              <a:t>1. He's a bit of a dark horse, isn't he?</a:t>
            </a:r>
          </a:p>
          <a:p>
            <a:r>
              <a:rPr lang="en-US" sz="2800" b="1" dirty="0">
                <a:latin typeface="+mj-lt"/>
              </a:rPr>
              <a:t>2. Who?</a:t>
            </a:r>
          </a:p>
          <a:p>
            <a:r>
              <a:rPr lang="en-US" sz="2800" b="1" dirty="0">
                <a:latin typeface="+mj-lt"/>
              </a:rPr>
              <a:t>1. Black Beauty!</a:t>
            </a:r>
            <a:endParaRPr lang="en-GB" sz="2800" b="1" dirty="0">
              <a:latin typeface="+mj-lt"/>
            </a:endParaRPr>
          </a:p>
        </p:txBody>
      </p:sp>
      <p:pic>
        <p:nvPicPr>
          <p:cNvPr id="8" name="Picture 7">
            <a:extLst>
              <a:ext uri="{FF2B5EF4-FFF2-40B4-BE49-F238E27FC236}">
                <a16:creationId xmlns:a16="http://schemas.microsoft.com/office/drawing/2014/main" id="{48F32111-8A28-405D-B3D2-1A74D592BB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2370" y="3098086"/>
            <a:ext cx="1866005" cy="3085520"/>
          </a:xfrm>
          <a:prstGeom prst="rect">
            <a:avLst/>
          </a:prstGeom>
        </p:spPr>
      </p:pic>
    </p:spTree>
    <p:extLst>
      <p:ext uri="{BB962C8B-B14F-4D97-AF65-F5344CB8AC3E}">
        <p14:creationId xmlns:p14="http://schemas.microsoft.com/office/powerpoint/2010/main" val="100285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Joke 3:</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6515430" cy="147732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Do you understand this joke? If not, why?</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What elements may challenge your learners? Remember this may not only be a linguistic challenge.</a:t>
            </a:r>
          </a:p>
        </p:txBody>
      </p:sp>
      <p:sp>
        <p:nvSpPr>
          <p:cNvPr id="7" name="TextBox 6">
            <a:extLst>
              <a:ext uri="{FF2B5EF4-FFF2-40B4-BE49-F238E27FC236}">
                <a16:creationId xmlns:a16="http://schemas.microsoft.com/office/drawing/2014/main" id="{5F235383-1CC1-437A-8BD1-2CF6EB4FF40B}"/>
              </a:ext>
            </a:extLst>
          </p:cNvPr>
          <p:cNvSpPr txBox="1"/>
          <p:nvPr/>
        </p:nvSpPr>
        <p:spPr>
          <a:xfrm>
            <a:off x="6692350" y="1391478"/>
            <a:ext cx="5385680" cy="1384995"/>
          </a:xfrm>
          <a:prstGeom prst="rect">
            <a:avLst/>
          </a:prstGeom>
          <a:solidFill>
            <a:schemeClr val="bg1">
              <a:lumMod val="95000"/>
            </a:schemeClr>
          </a:solidFill>
        </p:spPr>
        <p:txBody>
          <a:bodyPr wrap="square" rtlCol="0">
            <a:spAutoFit/>
          </a:bodyPr>
          <a:lstStyle/>
          <a:p>
            <a:r>
              <a:rPr lang="en-US" sz="2800" b="1" dirty="0">
                <a:latin typeface="+mj-lt"/>
              </a:rPr>
              <a:t>1. He got his own way, didn't he?</a:t>
            </a:r>
          </a:p>
          <a:p>
            <a:r>
              <a:rPr lang="en-US" sz="2800" b="1" dirty="0">
                <a:latin typeface="+mj-lt"/>
              </a:rPr>
              <a:t>2. Who?</a:t>
            </a:r>
          </a:p>
          <a:p>
            <a:r>
              <a:rPr lang="en-US" sz="2800" b="1" dirty="0">
                <a:latin typeface="+mj-lt"/>
              </a:rPr>
              <a:t>1. Clive Sullivan!</a:t>
            </a:r>
            <a:endParaRPr lang="en-GB" sz="2800" b="1" dirty="0">
              <a:latin typeface="+mj-lt"/>
            </a:endParaRPr>
          </a:p>
        </p:txBody>
      </p:sp>
    </p:spTree>
    <p:extLst>
      <p:ext uri="{BB962C8B-B14F-4D97-AF65-F5344CB8AC3E}">
        <p14:creationId xmlns:p14="http://schemas.microsoft.com/office/powerpoint/2010/main" val="230295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AAF5A1-C918-4F22-BEE7-A6B4D199BE84}"/>
              </a:ext>
            </a:extLst>
          </p:cNvPr>
          <p:cNvSpPr txBox="1"/>
          <p:nvPr/>
        </p:nvSpPr>
        <p:spPr>
          <a:xfrm>
            <a:off x="453481" y="3869487"/>
            <a:ext cx="11433719" cy="953236"/>
          </a:xfrm>
          <a:prstGeom prst="rect">
            <a:avLst/>
          </a:prstGeom>
          <a:solidFill>
            <a:schemeClr val="bg1"/>
          </a:solidFill>
          <a:ln>
            <a:noFill/>
          </a:ln>
        </p:spPr>
        <p:txBody>
          <a:bodyPr wrap="square" rtlCol="0">
            <a:spAutoFit/>
          </a:bodyPr>
          <a:lstStyle/>
          <a:p>
            <a:endParaRPr lang="en-US" dirty="0"/>
          </a:p>
        </p:txBody>
      </p:sp>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Joke 3:</a:t>
            </a:r>
          </a:p>
        </p:txBody>
      </p:sp>
      <p:sp>
        <p:nvSpPr>
          <p:cNvPr id="5" name="TextBox 4">
            <a:extLst>
              <a:ext uri="{FF2B5EF4-FFF2-40B4-BE49-F238E27FC236}">
                <a16:creationId xmlns:a16="http://schemas.microsoft.com/office/drawing/2014/main" id="{A9CC819B-CC21-4325-AD87-402F6A0838FC}"/>
              </a:ext>
            </a:extLst>
          </p:cNvPr>
          <p:cNvSpPr txBox="1"/>
          <p:nvPr/>
        </p:nvSpPr>
        <p:spPr>
          <a:xfrm>
            <a:off x="148681" y="1490007"/>
            <a:ext cx="7193274" cy="4555093"/>
          </a:xfrm>
          <a:prstGeom prst="rect">
            <a:avLst/>
          </a:prstGeom>
          <a:solidFill>
            <a:schemeClr val="bg1"/>
          </a:solidFill>
        </p:spPr>
        <p:txBody>
          <a:bodyPr wrap="square" rtlCol="0">
            <a:spAutoFit/>
          </a:bodyPr>
          <a:lstStyle/>
          <a:p>
            <a:pPr algn="ctr">
              <a:spcBef>
                <a:spcPts val="600"/>
              </a:spcBef>
              <a:spcAft>
                <a:spcPts val="600"/>
              </a:spcAft>
            </a:pPr>
            <a:r>
              <a:rPr lang="en-US" sz="2000" b="1" dirty="0">
                <a:latin typeface="+mj-lt"/>
              </a:rPr>
              <a:t>This joke will be inaccessible to most learners as the challenge is not purely linguistic.</a:t>
            </a:r>
          </a:p>
          <a:p>
            <a:pPr>
              <a:spcBef>
                <a:spcPts val="600"/>
              </a:spcBef>
              <a:spcAft>
                <a:spcPts val="600"/>
              </a:spcAft>
            </a:pPr>
            <a:r>
              <a:rPr lang="en-US" sz="2000" b="1" dirty="0">
                <a:latin typeface="+mj-lt"/>
              </a:rPr>
              <a:t>They would need:</a:t>
            </a:r>
          </a:p>
          <a:p>
            <a:pPr marL="285750" indent="-285750">
              <a:spcBef>
                <a:spcPts val="600"/>
              </a:spcBef>
              <a:spcAft>
                <a:spcPts val="600"/>
              </a:spcAft>
              <a:buFont typeface="Arial" panose="020B0604020202020204" pitchFamily="34" charset="0"/>
              <a:buChar char="•"/>
            </a:pPr>
            <a:r>
              <a:rPr lang="en-US" sz="2000" dirty="0">
                <a:latin typeface="+mj-lt"/>
              </a:rPr>
              <a:t>To know the verb phrase, </a:t>
            </a:r>
            <a:r>
              <a:rPr lang="en-US" sz="2000" b="1" i="1" dirty="0">
                <a:latin typeface="+mj-lt"/>
              </a:rPr>
              <a:t>get your own way</a:t>
            </a:r>
            <a:r>
              <a:rPr lang="en-US" sz="2000" dirty="0">
                <a:latin typeface="+mj-lt"/>
              </a:rPr>
              <a:t>, meaning </a:t>
            </a:r>
            <a:r>
              <a:rPr lang="en-US" sz="2000" b="1" i="1" dirty="0">
                <a:solidFill>
                  <a:srgbClr val="FF0000"/>
                </a:solidFill>
                <a:latin typeface="+mj-lt"/>
              </a:rPr>
              <a:t>to persuade other people to allow you to do what you want</a:t>
            </a:r>
            <a:r>
              <a:rPr lang="en-US" sz="2000" dirty="0">
                <a:latin typeface="+mj-lt"/>
              </a:rPr>
              <a:t>.			  	  </a:t>
            </a:r>
            <a:r>
              <a:rPr lang="en-US" sz="1000" dirty="0">
                <a:latin typeface="+mj-lt"/>
              </a:rPr>
              <a:t>(Definition from: </a:t>
            </a:r>
            <a:r>
              <a:rPr lang="en-US" sz="1000" dirty="0">
                <a:latin typeface="+mj-lt"/>
                <a:hlinkClick r:id="rId2"/>
              </a:rPr>
              <a:t>https://dictionary.cambridge.org/dictionary/english/get-your-own-way</a:t>
            </a:r>
            <a:r>
              <a:rPr lang="en-US" sz="1000" dirty="0">
                <a:latin typeface="+mj-lt"/>
              </a:rPr>
              <a:t>)</a:t>
            </a:r>
            <a:endParaRPr lang="en-US" sz="2000" dirty="0">
              <a:latin typeface="+mj-lt"/>
            </a:endParaRPr>
          </a:p>
          <a:p>
            <a:pPr marL="285750" indent="-285750">
              <a:spcBef>
                <a:spcPts val="600"/>
              </a:spcBef>
              <a:spcAft>
                <a:spcPts val="600"/>
              </a:spcAft>
              <a:buFont typeface="Arial" panose="020B0604020202020204" pitchFamily="34" charset="0"/>
              <a:buChar char="•"/>
            </a:pPr>
            <a:r>
              <a:rPr lang="en-US" sz="2000" dirty="0">
                <a:latin typeface="+mj-lt"/>
              </a:rPr>
              <a:t>To know that, </a:t>
            </a:r>
            <a:r>
              <a:rPr lang="en-US" sz="2000" b="1" i="1" dirty="0">
                <a:latin typeface="+mj-lt"/>
              </a:rPr>
              <a:t>way</a:t>
            </a:r>
            <a:r>
              <a:rPr lang="en-US" sz="2000" dirty="0">
                <a:latin typeface="+mj-lt"/>
              </a:rPr>
              <a:t>, like </a:t>
            </a:r>
            <a:r>
              <a:rPr lang="en-US" sz="2000" i="1" dirty="0">
                <a:latin typeface="+mj-lt"/>
              </a:rPr>
              <a:t>avenue</a:t>
            </a:r>
            <a:r>
              <a:rPr lang="en-US" sz="2000" dirty="0">
                <a:latin typeface="+mj-lt"/>
              </a:rPr>
              <a:t>, </a:t>
            </a:r>
            <a:r>
              <a:rPr lang="en-US" sz="2000" i="1" dirty="0">
                <a:latin typeface="+mj-lt"/>
              </a:rPr>
              <a:t>boulevard</a:t>
            </a:r>
            <a:r>
              <a:rPr lang="en-US" sz="2000" dirty="0">
                <a:latin typeface="+mj-lt"/>
              </a:rPr>
              <a:t> and </a:t>
            </a:r>
            <a:r>
              <a:rPr lang="en-US" sz="2000" i="1" dirty="0">
                <a:latin typeface="+mj-lt"/>
              </a:rPr>
              <a:t>lane</a:t>
            </a:r>
            <a:r>
              <a:rPr lang="en-US" sz="2000" dirty="0">
                <a:latin typeface="+mj-lt"/>
              </a:rPr>
              <a:t>, </a:t>
            </a:r>
            <a:r>
              <a:rPr lang="en-US" sz="2000" b="1" i="1" dirty="0">
                <a:solidFill>
                  <a:srgbClr val="FF0000"/>
                </a:solidFill>
                <a:latin typeface="+mj-lt"/>
              </a:rPr>
              <a:t>can be used in street names</a:t>
            </a:r>
            <a:r>
              <a:rPr lang="en-US" sz="2000" dirty="0">
                <a:latin typeface="+mj-lt"/>
              </a:rPr>
              <a:t> as well as more typical words such as </a:t>
            </a:r>
            <a:r>
              <a:rPr lang="en-US" sz="2000" i="1" dirty="0">
                <a:latin typeface="+mj-lt"/>
              </a:rPr>
              <a:t>road</a:t>
            </a:r>
            <a:r>
              <a:rPr lang="en-US" sz="2000" dirty="0">
                <a:latin typeface="+mj-lt"/>
              </a:rPr>
              <a:t>.</a:t>
            </a:r>
          </a:p>
          <a:p>
            <a:pPr marL="285750" indent="-285750">
              <a:spcBef>
                <a:spcPts val="600"/>
              </a:spcBef>
              <a:spcAft>
                <a:spcPts val="600"/>
              </a:spcAft>
              <a:buFont typeface="Arial" panose="020B0604020202020204" pitchFamily="34" charset="0"/>
              <a:buChar char="•"/>
            </a:pPr>
            <a:r>
              <a:rPr lang="en-US" sz="2000" dirty="0">
                <a:latin typeface="+mj-lt"/>
              </a:rPr>
              <a:t>To be aware of, </a:t>
            </a:r>
            <a:r>
              <a:rPr lang="en-US" sz="2000" b="1" i="1" dirty="0">
                <a:latin typeface="+mj-lt"/>
              </a:rPr>
              <a:t>Clive Sullivan</a:t>
            </a:r>
            <a:r>
              <a:rPr lang="en-US" sz="2000" dirty="0">
                <a:latin typeface="+mj-lt"/>
              </a:rPr>
              <a:t>, a Welsh rugby league footballer who played for Hull and Hull Kingston Rovers. Sullivan was, and still is, revered and respected by the people from the city of Hull, England. So much so that the main road leading into the city now bears his name, </a:t>
            </a:r>
            <a:r>
              <a:rPr lang="en-US" sz="2000" b="1" i="1" dirty="0">
                <a:solidFill>
                  <a:srgbClr val="FF0000"/>
                </a:solidFill>
                <a:latin typeface="+mj-lt"/>
              </a:rPr>
              <a:t>The Clive Sullivan Way</a:t>
            </a:r>
            <a:r>
              <a:rPr lang="en-US" sz="2000" dirty="0">
                <a:latin typeface="+mj-lt"/>
              </a:rPr>
              <a:t>.</a:t>
            </a:r>
          </a:p>
        </p:txBody>
      </p:sp>
      <p:sp>
        <p:nvSpPr>
          <p:cNvPr id="7" name="TextBox 6">
            <a:extLst>
              <a:ext uri="{FF2B5EF4-FFF2-40B4-BE49-F238E27FC236}">
                <a16:creationId xmlns:a16="http://schemas.microsoft.com/office/drawing/2014/main" id="{5F235383-1CC1-437A-8BD1-2CF6EB4FF40B}"/>
              </a:ext>
            </a:extLst>
          </p:cNvPr>
          <p:cNvSpPr txBox="1"/>
          <p:nvPr/>
        </p:nvSpPr>
        <p:spPr>
          <a:xfrm>
            <a:off x="7341955" y="105013"/>
            <a:ext cx="4850044" cy="1384995"/>
          </a:xfrm>
          <a:prstGeom prst="rect">
            <a:avLst/>
          </a:prstGeom>
          <a:solidFill>
            <a:schemeClr val="bg1">
              <a:lumMod val="95000"/>
            </a:schemeClr>
          </a:solidFill>
        </p:spPr>
        <p:txBody>
          <a:bodyPr wrap="square" rtlCol="0">
            <a:spAutoFit/>
          </a:bodyPr>
          <a:lstStyle/>
          <a:p>
            <a:r>
              <a:rPr lang="en-US" sz="2800" b="1" dirty="0">
                <a:latin typeface="+mj-lt"/>
              </a:rPr>
              <a:t>1. He got his own way, didn't he?</a:t>
            </a:r>
          </a:p>
          <a:p>
            <a:r>
              <a:rPr lang="en-US" sz="2800" b="1" dirty="0">
                <a:latin typeface="+mj-lt"/>
              </a:rPr>
              <a:t>2. Who?</a:t>
            </a:r>
          </a:p>
          <a:p>
            <a:r>
              <a:rPr lang="en-US" sz="2800" b="1" dirty="0">
                <a:latin typeface="+mj-lt"/>
              </a:rPr>
              <a:t>1. Clive Sullivan!</a:t>
            </a:r>
            <a:endParaRPr lang="en-GB" sz="2800" b="1" dirty="0">
              <a:latin typeface="+mj-lt"/>
            </a:endParaRPr>
          </a:p>
        </p:txBody>
      </p:sp>
      <p:pic>
        <p:nvPicPr>
          <p:cNvPr id="6" name="Picture 5">
            <a:extLst>
              <a:ext uri="{FF2B5EF4-FFF2-40B4-BE49-F238E27FC236}">
                <a16:creationId xmlns:a16="http://schemas.microsoft.com/office/drawing/2014/main" id="{E21803FB-4835-46B7-ADB9-51CB8581D4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1216" y="1490007"/>
            <a:ext cx="4770784" cy="4758960"/>
          </a:xfrm>
          <a:prstGeom prst="rect">
            <a:avLst/>
          </a:prstGeom>
        </p:spPr>
      </p:pic>
      <p:sp>
        <p:nvSpPr>
          <p:cNvPr id="3" name="TextBox 2">
            <a:extLst>
              <a:ext uri="{FF2B5EF4-FFF2-40B4-BE49-F238E27FC236}">
                <a16:creationId xmlns:a16="http://schemas.microsoft.com/office/drawing/2014/main" id="{5137A71B-711D-4983-9D1C-2A2F2216F627}"/>
              </a:ext>
            </a:extLst>
          </p:cNvPr>
          <p:cNvSpPr txBox="1"/>
          <p:nvPr/>
        </p:nvSpPr>
        <p:spPr>
          <a:xfrm>
            <a:off x="7874695" y="6118163"/>
            <a:ext cx="3863824" cy="261610"/>
          </a:xfrm>
          <a:prstGeom prst="rect">
            <a:avLst/>
          </a:prstGeom>
          <a:noFill/>
        </p:spPr>
        <p:txBody>
          <a:bodyPr wrap="square" rtlCol="0">
            <a:spAutoFit/>
          </a:bodyPr>
          <a:lstStyle/>
          <a:p>
            <a:r>
              <a:rPr lang="en-US" sz="1100" dirty="0"/>
              <a:t>Image source: </a:t>
            </a:r>
            <a:r>
              <a:rPr lang="en-US" sz="1100" dirty="0">
                <a:hlinkClick r:id="rId4"/>
              </a:rPr>
              <a:t>https://images.app.goo.gl/fBd9s2QGWETvZoGH6</a:t>
            </a:r>
            <a:r>
              <a:rPr lang="en-US" sz="1100" dirty="0"/>
              <a:t> </a:t>
            </a:r>
          </a:p>
        </p:txBody>
      </p:sp>
    </p:spTree>
    <p:extLst>
      <p:ext uri="{BB962C8B-B14F-4D97-AF65-F5344CB8AC3E}">
        <p14:creationId xmlns:p14="http://schemas.microsoft.com/office/powerpoint/2010/main" val="148069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12078030" cy="178510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Read this sentence.</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can you guess what the words </a:t>
            </a:r>
            <a:r>
              <a:rPr lang="en-US" sz="2000" b="1" i="1" cap="all" spc="200" dirty="0" err="1">
                <a:solidFill>
                  <a:schemeClr val="tx2"/>
                </a:solidFill>
                <a:latin typeface="+mj-lt"/>
              </a:rPr>
              <a:t>sploony</a:t>
            </a:r>
            <a:r>
              <a:rPr lang="en-US" sz="2000" b="1" i="1" cap="all" spc="200" dirty="0">
                <a:solidFill>
                  <a:schemeClr val="tx2"/>
                </a:solidFill>
                <a:latin typeface="+mj-lt"/>
              </a:rPr>
              <a:t> </a:t>
            </a:r>
            <a:r>
              <a:rPr lang="en-US" sz="2000" b="1" i="1" cap="all" spc="200" dirty="0" err="1">
                <a:solidFill>
                  <a:schemeClr val="tx2"/>
                </a:solidFill>
                <a:latin typeface="+mj-lt"/>
              </a:rPr>
              <a:t>urdles</a:t>
            </a:r>
            <a:r>
              <a:rPr lang="en-US" sz="2000" cap="all" spc="200" dirty="0">
                <a:solidFill>
                  <a:schemeClr val="tx2"/>
                </a:solidFill>
                <a:latin typeface="+mj-lt"/>
              </a:rPr>
              <a:t> might mean?</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Is there anything in the context which might help you deduce the meaning? </a:t>
            </a:r>
          </a:p>
          <a:p>
            <a:pPr>
              <a:spcBef>
                <a:spcPts val="600"/>
              </a:spcBef>
              <a:spcAft>
                <a:spcPts val="600"/>
              </a:spcAft>
            </a:pPr>
            <a:endParaRPr lang="en-US" sz="2000" cap="all" spc="200" dirty="0">
              <a:solidFill>
                <a:schemeClr val="tx2"/>
              </a:solidFill>
              <a:latin typeface="+mj-lt"/>
            </a:endParaRPr>
          </a:p>
        </p:txBody>
      </p:sp>
      <p:sp>
        <p:nvSpPr>
          <p:cNvPr id="10" name="TextBox 9">
            <a:extLst>
              <a:ext uri="{FF2B5EF4-FFF2-40B4-BE49-F238E27FC236}">
                <a16:creationId xmlns:a16="http://schemas.microsoft.com/office/drawing/2014/main" id="{8402309A-0F5D-4B81-BB5A-5F2B50CDE0D6}"/>
              </a:ext>
            </a:extLst>
          </p:cNvPr>
          <p:cNvSpPr txBox="1"/>
          <p:nvPr/>
        </p:nvSpPr>
        <p:spPr>
          <a:xfrm>
            <a:off x="900332" y="2789985"/>
            <a:ext cx="9841267" cy="1015663"/>
          </a:xfrm>
          <a:prstGeom prst="rect">
            <a:avLst/>
          </a:prstGeom>
          <a:solidFill>
            <a:schemeClr val="bg1">
              <a:lumMod val="95000"/>
            </a:schemeClr>
          </a:solidFill>
        </p:spPr>
        <p:txBody>
          <a:bodyPr wrap="square" rtlCol="0">
            <a:spAutoFit/>
          </a:bodyPr>
          <a:lstStyle/>
          <a:p>
            <a:pPr algn="ctr"/>
            <a:r>
              <a:rPr lang="en-US" sz="6000" b="1" dirty="0">
                <a:latin typeface="+mj-lt"/>
              </a:rPr>
              <a:t>The </a:t>
            </a:r>
            <a:r>
              <a:rPr lang="en-US" sz="6000" b="1" dirty="0" err="1">
                <a:latin typeface="+mj-lt"/>
              </a:rPr>
              <a:t>sploony</a:t>
            </a:r>
            <a:r>
              <a:rPr lang="en-US" sz="6000" b="1" dirty="0">
                <a:latin typeface="+mj-lt"/>
              </a:rPr>
              <a:t> </a:t>
            </a:r>
            <a:r>
              <a:rPr lang="en-US" sz="6000" b="1" dirty="0" err="1">
                <a:latin typeface="+mj-lt"/>
              </a:rPr>
              <a:t>urdels</a:t>
            </a:r>
            <a:r>
              <a:rPr lang="en-US" sz="6000" b="1" dirty="0">
                <a:latin typeface="+mj-lt"/>
              </a:rPr>
              <a:t> departed.</a:t>
            </a:r>
          </a:p>
        </p:txBody>
      </p:sp>
      <p:sp>
        <p:nvSpPr>
          <p:cNvPr id="6" name="TextBox 5">
            <a:extLst>
              <a:ext uri="{FF2B5EF4-FFF2-40B4-BE49-F238E27FC236}">
                <a16:creationId xmlns:a16="http://schemas.microsoft.com/office/drawing/2014/main" id="{4C44BEBF-B5C5-4C2B-800B-01989C1DC32E}"/>
              </a:ext>
            </a:extLst>
          </p:cNvPr>
          <p:cNvSpPr txBox="1"/>
          <p:nvPr/>
        </p:nvSpPr>
        <p:spPr>
          <a:xfrm>
            <a:off x="1628793" y="3841154"/>
            <a:ext cx="8384343" cy="261610"/>
          </a:xfrm>
          <a:prstGeom prst="rect">
            <a:avLst/>
          </a:prstGeom>
          <a:noFill/>
        </p:spPr>
        <p:txBody>
          <a:bodyPr wrap="square" rtlCol="0">
            <a:spAutoFit/>
          </a:bodyPr>
          <a:lstStyle/>
          <a:p>
            <a:pPr algn="ctr"/>
            <a:r>
              <a:rPr lang="en-US" sz="1100" dirty="0">
                <a:latin typeface="+mj-lt"/>
              </a:rPr>
              <a:t>(Source: </a:t>
            </a:r>
            <a:r>
              <a:rPr lang="en-US" sz="1100" dirty="0" err="1">
                <a:latin typeface="+mj-lt"/>
              </a:rPr>
              <a:t>Nutall</a:t>
            </a:r>
            <a:r>
              <a:rPr lang="en-US" sz="1100" dirty="0">
                <a:latin typeface="+mj-lt"/>
              </a:rPr>
              <a:t>, C (I996). Teaching Reading Skills in a foreign language. Macmillan Heinemann (pp69)).</a:t>
            </a:r>
          </a:p>
        </p:txBody>
      </p:sp>
      <p:sp>
        <p:nvSpPr>
          <p:cNvPr id="12" name="Flowchart: Connector 11">
            <a:extLst>
              <a:ext uri="{FF2B5EF4-FFF2-40B4-BE49-F238E27FC236}">
                <a16:creationId xmlns:a16="http://schemas.microsoft.com/office/drawing/2014/main" id="{E1174CBF-402C-4A81-BD95-153766EDF7CC}"/>
              </a:ext>
            </a:extLst>
          </p:cNvPr>
          <p:cNvSpPr/>
          <p:nvPr/>
        </p:nvSpPr>
        <p:spPr>
          <a:xfrm>
            <a:off x="9284677" y="4550043"/>
            <a:ext cx="1765495" cy="15865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66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grpId="0" nodeType="withEffect">
                                  <p:stCondLst>
                                    <p:cond delay="0"/>
                                  </p:stCondLst>
                                  <p:childTnLst>
                                    <p:animEffect transition="out" filter="wheel(1)">
                                      <p:cBhvr>
                                        <p:cTn id="6" dur="59000"/>
                                        <p:tgtEl>
                                          <p:spTgt spid="12"/>
                                        </p:tgtEl>
                                      </p:cBhvr>
                                    </p:animEffect>
                                    <p:set>
                                      <p:cBhvr>
                                        <p:cTn id="7" dur="1" fill="hold">
                                          <p:stCondLst>
                                            <p:cond delay="58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08586558-F7D7-4DC4-97AB-7343DCE6614B}"/>
              </a:ext>
            </a:extLst>
          </p:cNvPr>
          <p:cNvSpPr txBox="1"/>
          <p:nvPr/>
        </p:nvSpPr>
        <p:spPr>
          <a:xfrm>
            <a:off x="945110" y="4037428"/>
            <a:ext cx="10379382" cy="748795"/>
          </a:xfrm>
          <a:prstGeom prst="rect">
            <a:avLst/>
          </a:prstGeom>
          <a:solidFill>
            <a:schemeClr val="bg1"/>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8402309A-0F5D-4B81-BB5A-5F2B50CDE0D6}"/>
              </a:ext>
            </a:extLst>
          </p:cNvPr>
          <p:cNvSpPr txBox="1"/>
          <p:nvPr/>
        </p:nvSpPr>
        <p:spPr>
          <a:xfrm>
            <a:off x="945110" y="1346552"/>
            <a:ext cx="9841267" cy="1015663"/>
          </a:xfrm>
          <a:prstGeom prst="rect">
            <a:avLst/>
          </a:prstGeom>
          <a:solidFill>
            <a:schemeClr val="bg1">
              <a:lumMod val="95000"/>
            </a:schemeClr>
          </a:solidFill>
        </p:spPr>
        <p:txBody>
          <a:bodyPr wrap="square" rtlCol="0">
            <a:spAutoFit/>
          </a:bodyPr>
          <a:lstStyle/>
          <a:p>
            <a:pPr algn="ctr"/>
            <a:r>
              <a:rPr lang="en-US" sz="6000" b="1" dirty="0">
                <a:latin typeface="+mj-lt"/>
              </a:rPr>
              <a:t>The </a:t>
            </a:r>
            <a:r>
              <a:rPr lang="en-US" sz="6000" b="1" dirty="0" err="1">
                <a:latin typeface="+mj-lt"/>
              </a:rPr>
              <a:t>sploony</a:t>
            </a:r>
            <a:r>
              <a:rPr lang="en-US" sz="6000" b="1" dirty="0">
                <a:latin typeface="+mj-lt"/>
              </a:rPr>
              <a:t> </a:t>
            </a:r>
            <a:r>
              <a:rPr lang="en-US" sz="6000" b="1" dirty="0" err="1">
                <a:latin typeface="+mj-lt"/>
              </a:rPr>
              <a:t>urdels</a:t>
            </a:r>
            <a:r>
              <a:rPr lang="en-US" sz="6000" b="1" dirty="0">
                <a:latin typeface="+mj-lt"/>
              </a:rPr>
              <a:t> departed.</a:t>
            </a:r>
          </a:p>
        </p:txBody>
      </p:sp>
      <p:sp>
        <p:nvSpPr>
          <p:cNvPr id="3" name="TextBox 2">
            <a:extLst>
              <a:ext uri="{FF2B5EF4-FFF2-40B4-BE49-F238E27FC236}">
                <a16:creationId xmlns:a16="http://schemas.microsoft.com/office/drawing/2014/main" id="{C9F5B1C9-352A-4B13-AA86-66B163682EDA}"/>
              </a:ext>
            </a:extLst>
          </p:cNvPr>
          <p:cNvSpPr txBox="1"/>
          <p:nvPr/>
        </p:nvSpPr>
        <p:spPr>
          <a:xfrm>
            <a:off x="1405623" y="2362215"/>
            <a:ext cx="8765319" cy="523220"/>
          </a:xfrm>
          <a:prstGeom prst="rect">
            <a:avLst/>
          </a:prstGeom>
          <a:noFill/>
        </p:spPr>
        <p:txBody>
          <a:bodyPr wrap="square" rtlCol="0">
            <a:spAutoFit/>
          </a:bodyPr>
          <a:lstStyle/>
          <a:p>
            <a:r>
              <a:rPr lang="en-US" sz="2800" b="1" dirty="0">
                <a:solidFill>
                  <a:srgbClr val="FF0000"/>
                </a:solidFill>
                <a:latin typeface="+mj-lt"/>
              </a:rPr>
              <a:t>  Article    +   adjective       +       noun          +          verb</a:t>
            </a:r>
          </a:p>
        </p:txBody>
      </p:sp>
      <p:sp>
        <p:nvSpPr>
          <p:cNvPr id="7" name="TextBox 6">
            <a:extLst>
              <a:ext uri="{FF2B5EF4-FFF2-40B4-BE49-F238E27FC236}">
                <a16:creationId xmlns:a16="http://schemas.microsoft.com/office/drawing/2014/main" id="{BC761DA6-FF7C-4CCA-9500-AA6A09A2F0A0}"/>
              </a:ext>
            </a:extLst>
          </p:cNvPr>
          <p:cNvSpPr txBox="1"/>
          <p:nvPr/>
        </p:nvSpPr>
        <p:spPr>
          <a:xfrm>
            <a:off x="1405622" y="2854658"/>
            <a:ext cx="8765319" cy="523220"/>
          </a:xfrm>
          <a:prstGeom prst="rect">
            <a:avLst/>
          </a:prstGeom>
          <a:noFill/>
        </p:spPr>
        <p:txBody>
          <a:bodyPr wrap="square" rtlCol="0">
            <a:spAutoFit/>
          </a:bodyPr>
          <a:lstStyle/>
          <a:p>
            <a:r>
              <a:rPr lang="en-US" sz="2800" b="1" dirty="0">
                <a:solidFill>
                  <a:srgbClr val="0070C0"/>
                </a:solidFill>
                <a:latin typeface="+mj-lt"/>
              </a:rPr>
              <a:t>  Article    +      noun           +     adverb         +          verb</a:t>
            </a:r>
          </a:p>
        </p:txBody>
      </p:sp>
      <p:sp>
        <p:nvSpPr>
          <p:cNvPr id="5" name="TextBox 4">
            <a:extLst>
              <a:ext uri="{FF2B5EF4-FFF2-40B4-BE49-F238E27FC236}">
                <a16:creationId xmlns:a16="http://schemas.microsoft.com/office/drawing/2014/main" id="{2591E6EB-1E1C-42D1-9207-9E22D817BB68}"/>
              </a:ext>
            </a:extLst>
          </p:cNvPr>
          <p:cNvSpPr txBox="1"/>
          <p:nvPr/>
        </p:nvSpPr>
        <p:spPr>
          <a:xfrm>
            <a:off x="2278545" y="191148"/>
            <a:ext cx="1885071" cy="923330"/>
          </a:xfrm>
          <a:prstGeom prst="rect">
            <a:avLst/>
          </a:prstGeom>
          <a:noFill/>
          <a:ln>
            <a:solidFill>
              <a:schemeClr val="tx1"/>
            </a:solidFill>
          </a:ln>
        </p:spPr>
        <p:txBody>
          <a:bodyPr wrap="square" rtlCol="0">
            <a:spAutoFit/>
          </a:bodyPr>
          <a:lstStyle/>
          <a:p>
            <a:pPr algn="ctr"/>
            <a:r>
              <a:rPr lang="en-US" b="1" dirty="0">
                <a:latin typeface="+mj-lt"/>
              </a:rPr>
              <a:t>Looks like an adjective: ‘y’ ending.</a:t>
            </a:r>
          </a:p>
        </p:txBody>
      </p:sp>
      <p:cxnSp>
        <p:nvCxnSpPr>
          <p:cNvPr id="12" name="Straight Arrow Connector 11">
            <a:extLst>
              <a:ext uri="{FF2B5EF4-FFF2-40B4-BE49-F238E27FC236}">
                <a16:creationId xmlns:a16="http://schemas.microsoft.com/office/drawing/2014/main" id="{BA372263-627D-40A3-8BB9-9E02E567444F}"/>
              </a:ext>
            </a:extLst>
          </p:cNvPr>
          <p:cNvCxnSpPr>
            <a:cxnSpLocks/>
          </p:cNvCxnSpPr>
          <p:nvPr/>
        </p:nvCxnSpPr>
        <p:spPr>
          <a:xfrm>
            <a:off x="1237957" y="810274"/>
            <a:ext cx="478301" cy="65389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2936BDF-01E1-42B4-9EA0-7F0385CF0854}"/>
              </a:ext>
            </a:extLst>
          </p:cNvPr>
          <p:cNvSpPr txBox="1"/>
          <p:nvPr/>
        </p:nvSpPr>
        <p:spPr>
          <a:xfrm>
            <a:off x="4656839" y="288063"/>
            <a:ext cx="1885071" cy="646331"/>
          </a:xfrm>
          <a:prstGeom prst="rect">
            <a:avLst/>
          </a:prstGeom>
          <a:noFill/>
          <a:ln>
            <a:solidFill>
              <a:schemeClr val="tx1"/>
            </a:solidFill>
          </a:ln>
        </p:spPr>
        <p:txBody>
          <a:bodyPr wrap="square" rtlCol="0">
            <a:spAutoFit/>
          </a:bodyPr>
          <a:lstStyle/>
          <a:p>
            <a:pPr algn="ctr"/>
            <a:r>
              <a:rPr lang="en-US" b="1" dirty="0">
                <a:latin typeface="+mj-lt"/>
              </a:rPr>
              <a:t>Adjectives usually go before nouns.</a:t>
            </a:r>
          </a:p>
        </p:txBody>
      </p:sp>
      <p:cxnSp>
        <p:nvCxnSpPr>
          <p:cNvPr id="17" name="Straight Arrow Connector 16">
            <a:extLst>
              <a:ext uri="{FF2B5EF4-FFF2-40B4-BE49-F238E27FC236}">
                <a16:creationId xmlns:a16="http://schemas.microsoft.com/office/drawing/2014/main" id="{D49E3AF8-63F6-4377-BB80-E876207E10CD}"/>
              </a:ext>
            </a:extLst>
          </p:cNvPr>
          <p:cNvCxnSpPr>
            <a:cxnSpLocks/>
          </p:cNvCxnSpPr>
          <p:nvPr/>
        </p:nvCxnSpPr>
        <p:spPr>
          <a:xfrm>
            <a:off x="3629465" y="899034"/>
            <a:ext cx="1308295" cy="6629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626013C-FFB5-4FD4-AC86-CF2DFE8920FC}"/>
              </a:ext>
            </a:extLst>
          </p:cNvPr>
          <p:cNvSpPr txBox="1"/>
          <p:nvPr/>
        </p:nvSpPr>
        <p:spPr>
          <a:xfrm>
            <a:off x="6970759" y="329647"/>
            <a:ext cx="1885071" cy="646331"/>
          </a:xfrm>
          <a:prstGeom prst="rect">
            <a:avLst/>
          </a:prstGeom>
          <a:noFill/>
          <a:ln>
            <a:solidFill>
              <a:schemeClr val="tx1"/>
            </a:solidFill>
          </a:ln>
        </p:spPr>
        <p:txBody>
          <a:bodyPr wrap="square" rtlCol="0">
            <a:spAutoFit/>
          </a:bodyPr>
          <a:lstStyle/>
          <a:p>
            <a:pPr algn="ctr"/>
            <a:r>
              <a:rPr lang="en-US" b="1" dirty="0">
                <a:latin typeface="+mj-lt"/>
              </a:rPr>
              <a:t>Looks like a plural noun: ‘s’ ending.</a:t>
            </a:r>
          </a:p>
        </p:txBody>
      </p:sp>
      <p:sp>
        <p:nvSpPr>
          <p:cNvPr id="21" name="TextBox 20">
            <a:extLst>
              <a:ext uri="{FF2B5EF4-FFF2-40B4-BE49-F238E27FC236}">
                <a16:creationId xmlns:a16="http://schemas.microsoft.com/office/drawing/2014/main" id="{C8051244-93F4-47DF-A54D-04EDAF887279}"/>
              </a:ext>
            </a:extLst>
          </p:cNvPr>
          <p:cNvSpPr txBox="1"/>
          <p:nvPr/>
        </p:nvSpPr>
        <p:spPr>
          <a:xfrm>
            <a:off x="9913455" y="288063"/>
            <a:ext cx="1885071" cy="646331"/>
          </a:xfrm>
          <a:prstGeom prst="rect">
            <a:avLst/>
          </a:prstGeom>
          <a:noFill/>
          <a:ln>
            <a:solidFill>
              <a:schemeClr val="tx1"/>
            </a:solidFill>
          </a:ln>
        </p:spPr>
        <p:txBody>
          <a:bodyPr wrap="square" rtlCol="0">
            <a:spAutoFit/>
          </a:bodyPr>
          <a:lstStyle/>
          <a:p>
            <a:pPr algn="ctr"/>
            <a:r>
              <a:rPr lang="en-US" b="1" dirty="0">
                <a:latin typeface="+mj-lt"/>
              </a:rPr>
              <a:t>Looks like a verb: ‘ed’ ending.</a:t>
            </a:r>
          </a:p>
        </p:txBody>
      </p:sp>
      <p:sp>
        <p:nvSpPr>
          <p:cNvPr id="23" name="TextBox 22">
            <a:extLst>
              <a:ext uri="{FF2B5EF4-FFF2-40B4-BE49-F238E27FC236}">
                <a16:creationId xmlns:a16="http://schemas.microsoft.com/office/drawing/2014/main" id="{43E301F8-C31C-4702-A055-C827D390C149}"/>
              </a:ext>
            </a:extLst>
          </p:cNvPr>
          <p:cNvSpPr txBox="1"/>
          <p:nvPr/>
        </p:nvSpPr>
        <p:spPr>
          <a:xfrm>
            <a:off x="10160578" y="2560100"/>
            <a:ext cx="1885071" cy="923330"/>
          </a:xfrm>
          <a:prstGeom prst="rect">
            <a:avLst/>
          </a:prstGeom>
          <a:noFill/>
          <a:ln>
            <a:solidFill>
              <a:schemeClr val="tx1"/>
            </a:solidFill>
          </a:ln>
        </p:spPr>
        <p:txBody>
          <a:bodyPr wrap="square" rtlCol="0">
            <a:spAutoFit/>
          </a:bodyPr>
          <a:lstStyle/>
          <a:p>
            <a:pPr algn="ctr"/>
            <a:r>
              <a:rPr lang="en-US" b="1" dirty="0">
                <a:latin typeface="+mj-lt"/>
              </a:rPr>
              <a:t>Looks like an intransitive verb: no object.</a:t>
            </a:r>
          </a:p>
        </p:txBody>
      </p:sp>
      <p:sp>
        <p:nvSpPr>
          <p:cNvPr id="25" name="TextBox 24">
            <a:extLst>
              <a:ext uri="{FF2B5EF4-FFF2-40B4-BE49-F238E27FC236}">
                <a16:creationId xmlns:a16="http://schemas.microsoft.com/office/drawing/2014/main" id="{4CB06BDB-38F9-4BED-A6F6-9275A71CB2E8}"/>
              </a:ext>
            </a:extLst>
          </p:cNvPr>
          <p:cNvSpPr txBox="1"/>
          <p:nvPr/>
        </p:nvSpPr>
        <p:spPr>
          <a:xfrm>
            <a:off x="62475" y="315500"/>
            <a:ext cx="1653783" cy="646331"/>
          </a:xfrm>
          <a:prstGeom prst="rect">
            <a:avLst/>
          </a:prstGeom>
          <a:noFill/>
          <a:ln>
            <a:solidFill>
              <a:schemeClr val="tx1"/>
            </a:solidFill>
          </a:ln>
        </p:spPr>
        <p:txBody>
          <a:bodyPr wrap="square" rtlCol="0">
            <a:spAutoFit/>
          </a:bodyPr>
          <a:lstStyle/>
          <a:p>
            <a:pPr algn="ctr"/>
            <a:r>
              <a:rPr lang="en-US" b="1" dirty="0">
                <a:latin typeface="+mj-lt"/>
              </a:rPr>
              <a:t>Articles require a noun.</a:t>
            </a:r>
          </a:p>
        </p:txBody>
      </p:sp>
      <p:sp>
        <p:nvSpPr>
          <p:cNvPr id="26" name="TextBox 25">
            <a:extLst>
              <a:ext uri="{FF2B5EF4-FFF2-40B4-BE49-F238E27FC236}">
                <a16:creationId xmlns:a16="http://schemas.microsoft.com/office/drawing/2014/main" id="{19E3B18A-9C18-4B24-BFD4-E9D723449359}"/>
              </a:ext>
            </a:extLst>
          </p:cNvPr>
          <p:cNvSpPr txBox="1"/>
          <p:nvPr/>
        </p:nvSpPr>
        <p:spPr>
          <a:xfrm>
            <a:off x="1405621" y="3312609"/>
            <a:ext cx="8765319" cy="523220"/>
          </a:xfrm>
          <a:prstGeom prst="rect">
            <a:avLst/>
          </a:prstGeom>
          <a:noFill/>
        </p:spPr>
        <p:txBody>
          <a:bodyPr wrap="square" rtlCol="0">
            <a:spAutoFit/>
          </a:bodyPr>
          <a:lstStyle/>
          <a:p>
            <a:r>
              <a:rPr lang="en-US" sz="2800" b="1" dirty="0">
                <a:solidFill>
                  <a:schemeClr val="accent6">
                    <a:lumMod val="75000"/>
                  </a:schemeClr>
                </a:solidFill>
                <a:latin typeface="+mj-lt"/>
              </a:rPr>
              <a:t>  Article    +      noun           +       noun          +          verb</a:t>
            </a:r>
          </a:p>
        </p:txBody>
      </p:sp>
      <p:sp>
        <p:nvSpPr>
          <p:cNvPr id="30" name="TextBox 29">
            <a:extLst>
              <a:ext uri="{FF2B5EF4-FFF2-40B4-BE49-F238E27FC236}">
                <a16:creationId xmlns:a16="http://schemas.microsoft.com/office/drawing/2014/main" id="{4E4E1035-ACE0-47EB-8AEC-BF0429A2098C}"/>
              </a:ext>
            </a:extLst>
          </p:cNvPr>
          <p:cNvSpPr txBox="1"/>
          <p:nvPr/>
        </p:nvSpPr>
        <p:spPr>
          <a:xfrm>
            <a:off x="9126810" y="4675874"/>
            <a:ext cx="1885071" cy="646331"/>
          </a:xfrm>
          <a:prstGeom prst="rect">
            <a:avLst/>
          </a:prstGeom>
          <a:noFill/>
          <a:ln>
            <a:solidFill>
              <a:schemeClr val="tx1"/>
            </a:solidFill>
          </a:ln>
        </p:spPr>
        <p:txBody>
          <a:bodyPr wrap="square" rtlCol="0">
            <a:spAutoFit/>
          </a:bodyPr>
          <a:lstStyle/>
          <a:p>
            <a:pPr algn="ctr"/>
            <a:r>
              <a:rPr lang="en-US" b="1" dirty="0">
                <a:latin typeface="+mj-lt"/>
              </a:rPr>
              <a:t>What can depart? People, cars etc.?</a:t>
            </a:r>
          </a:p>
        </p:txBody>
      </p:sp>
      <p:cxnSp>
        <p:nvCxnSpPr>
          <p:cNvPr id="33" name="Straight Arrow Connector 32">
            <a:extLst>
              <a:ext uri="{FF2B5EF4-FFF2-40B4-BE49-F238E27FC236}">
                <a16:creationId xmlns:a16="http://schemas.microsoft.com/office/drawing/2014/main" id="{4BC33414-B735-4CDF-A3EC-8B1675BA04B2}"/>
              </a:ext>
            </a:extLst>
          </p:cNvPr>
          <p:cNvCxnSpPr>
            <a:cxnSpLocks/>
          </p:cNvCxnSpPr>
          <p:nvPr/>
        </p:nvCxnSpPr>
        <p:spPr>
          <a:xfrm flipH="1">
            <a:off x="5085688" y="854109"/>
            <a:ext cx="1202992" cy="7398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9E5B4CD-C7CA-4D79-8A9D-D8CFFE40E47D}"/>
              </a:ext>
            </a:extLst>
          </p:cNvPr>
          <p:cNvCxnSpPr>
            <a:cxnSpLocks/>
          </p:cNvCxnSpPr>
          <p:nvPr/>
        </p:nvCxnSpPr>
        <p:spPr>
          <a:xfrm flipH="1">
            <a:off x="6986270" y="907299"/>
            <a:ext cx="1202992" cy="7398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E3018FB-59A8-4E9D-9B36-FF8A96FA017E}"/>
              </a:ext>
            </a:extLst>
          </p:cNvPr>
          <p:cNvCxnSpPr>
            <a:cxnSpLocks/>
          </p:cNvCxnSpPr>
          <p:nvPr/>
        </p:nvCxnSpPr>
        <p:spPr>
          <a:xfrm flipH="1">
            <a:off x="9515378" y="894922"/>
            <a:ext cx="1202992" cy="7398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DDFAC83-1299-41B2-A0DE-D144921822FB}"/>
              </a:ext>
            </a:extLst>
          </p:cNvPr>
          <p:cNvCxnSpPr>
            <a:cxnSpLocks/>
          </p:cNvCxnSpPr>
          <p:nvPr/>
        </p:nvCxnSpPr>
        <p:spPr>
          <a:xfrm flipH="1" flipV="1">
            <a:off x="9326881" y="2434976"/>
            <a:ext cx="1377706" cy="23512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58DE433-9C2B-4CC7-B7FD-FA7E0C139522}"/>
              </a:ext>
            </a:extLst>
          </p:cNvPr>
          <p:cNvCxnSpPr>
            <a:cxnSpLocks/>
          </p:cNvCxnSpPr>
          <p:nvPr/>
        </p:nvCxnSpPr>
        <p:spPr>
          <a:xfrm flipH="1" flipV="1">
            <a:off x="10344096" y="1977026"/>
            <a:ext cx="1177344" cy="63258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F54E2AA8-19BE-4A02-AC20-FD2686F39329}"/>
              </a:ext>
            </a:extLst>
          </p:cNvPr>
          <p:cNvSpPr txBox="1"/>
          <p:nvPr/>
        </p:nvSpPr>
        <p:spPr>
          <a:xfrm>
            <a:off x="317790" y="4328272"/>
            <a:ext cx="8765319" cy="523220"/>
          </a:xfrm>
          <a:prstGeom prst="rect">
            <a:avLst/>
          </a:prstGeom>
          <a:noFill/>
        </p:spPr>
        <p:txBody>
          <a:bodyPr wrap="square" rtlCol="0">
            <a:spAutoFit/>
          </a:bodyPr>
          <a:lstStyle/>
          <a:p>
            <a:r>
              <a:rPr lang="en-US" sz="2800" b="1" dirty="0">
                <a:solidFill>
                  <a:srgbClr val="0070C0"/>
                </a:solidFill>
                <a:latin typeface="+mj-lt"/>
              </a:rPr>
              <a:t>Could be noun + adverb, e.g. The ‘car soon’ departed.</a:t>
            </a:r>
          </a:p>
        </p:txBody>
      </p:sp>
      <p:sp>
        <p:nvSpPr>
          <p:cNvPr id="46" name="TextBox 45">
            <a:extLst>
              <a:ext uri="{FF2B5EF4-FFF2-40B4-BE49-F238E27FC236}">
                <a16:creationId xmlns:a16="http://schemas.microsoft.com/office/drawing/2014/main" id="{D9E36B24-9316-494E-97D7-7BB68A0250AF}"/>
              </a:ext>
            </a:extLst>
          </p:cNvPr>
          <p:cNvSpPr txBox="1"/>
          <p:nvPr/>
        </p:nvSpPr>
        <p:spPr>
          <a:xfrm>
            <a:off x="317789" y="4821495"/>
            <a:ext cx="8765319" cy="523220"/>
          </a:xfrm>
          <a:prstGeom prst="rect">
            <a:avLst/>
          </a:prstGeom>
          <a:noFill/>
        </p:spPr>
        <p:txBody>
          <a:bodyPr wrap="square" rtlCol="0">
            <a:spAutoFit/>
          </a:bodyPr>
          <a:lstStyle/>
          <a:p>
            <a:r>
              <a:rPr lang="en-US" sz="2800" b="1" dirty="0">
                <a:solidFill>
                  <a:schemeClr val="accent6">
                    <a:lumMod val="75000"/>
                  </a:schemeClr>
                </a:solidFill>
                <a:latin typeface="+mj-lt"/>
              </a:rPr>
              <a:t>Could be noun + noun, e.g. The ‘Queen Mary’ departed.</a:t>
            </a:r>
          </a:p>
        </p:txBody>
      </p:sp>
      <p:sp>
        <p:nvSpPr>
          <p:cNvPr id="47" name="TextBox 46">
            <a:extLst>
              <a:ext uri="{FF2B5EF4-FFF2-40B4-BE49-F238E27FC236}">
                <a16:creationId xmlns:a16="http://schemas.microsoft.com/office/drawing/2014/main" id="{50010EED-D2AF-48BD-AF70-1250CED088FA}"/>
              </a:ext>
            </a:extLst>
          </p:cNvPr>
          <p:cNvSpPr txBox="1"/>
          <p:nvPr/>
        </p:nvSpPr>
        <p:spPr>
          <a:xfrm rot="19854377">
            <a:off x="290202" y="2359382"/>
            <a:ext cx="10255677" cy="2123658"/>
          </a:xfrm>
          <a:prstGeom prst="rect">
            <a:avLst/>
          </a:prstGeom>
          <a:solidFill>
            <a:schemeClr val="bg1"/>
          </a:solidFill>
          <a:ln>
            <a:solidFill>
              <a:schemeClr val="tx1"/>
            </a:solidFill>
          </a:ln>
        </p:spPr>
        <p:txBody>
          <a:bodyPr wrap="square" rtlCol="0">
            <a:spAutoFit/>
          </a:bodyPr>
          <a:lstStyle/>
          <a:p>
            <a:pPr algn="ctr"/>
            <a:r>
              <a:rPr lang="en-US" sz="6600" b="1" dirty="0">
                <a:solidFill>
                  <a:srgbClr val="FF0000"/>
                </a:solidFill>
                <a:latin typeface="+mj-lt"/>
              </a:rPr>
              <a:t>Remember, </a:t>
            </a:r>
            <a:r>
              <a:rPr lang="en-US" sz="6600" b="1" i="1" dirty="0" err="1">
                <a:solidFill>
                  <a:srgbClr val="FF0000"/>
                </a:solidFill>
                <a:latin typeface="+mj-lt"/>
              </a:rPr>
              <a:t>sploony</a:t>
            </a:r>
            <a:r>
              <a:rPr lang="en-US" sz="6600" b="1" dirty="0">
                <a:solidFill>
                  <a:srgbClr val="FF0000"/>
                </a:solidFill>
                <a:latin typeface="+mj-lt"/>
              </a:rPr>
              <a:t> </a:t>
            </a:r>
            <a:r>
              <a:rPr lang="en-US" sz="6600" b="1" i="1" dirty="0" err="1">
                <a:solidFill>
                  <a:srgbClr val="FF0000"/>
                </a:solidFill>
                <a:latin typeface="+mj-lt"/>
              </a:rPr>
              <a:t>urdels</a:t>
            </a:r>
            <a:r>
              <a:rPr lang="en-US" sz="6600" b="1" dirty="0">
                <a:solidFill>
                  <a:srgbClr val="FF0000"/>
                </a:solidFill>
                <a:latin typeface="+mj-lt"/>
              </a:rPr>
              <a:t> are not real words!</a:t>
            </a:r>
          </a:p>
        </p:txBody>
      </p:sp>
    </p:spTree>
    <p:extLst>
      <p:ext uri="{BB962C8B-B14F-4D97-AF65-F5344CB8AC3E}">
        <p14:creationId xmlns:p14="http://schemas.microsoft.com/office/powerpoint/2010/main" val="140455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10" presetClass="entr" presetSubtype="0"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500"/>
                                        <p:tgtEl>
                                          <p:spTgt spid="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fade">
                                      <p:cBhvr>
                                        <p:cTn id="8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5" grpId="0" animBg="1"/>
      <p:bldP spid="14" grpId="0" animBg="1"/>
      <p:bldP spid="20" grpId="0" animBg="1"/>
      <p:bldP spid="21" grpId="0" animBg="1"/>
      <p:bldP spid="23" grpId="0" animBg="1"/>
      <p:bldP spid="25" grpId="0" animBg="1"/>
      <p:bldP spid="26" grpId="0"/>
      <p:bldP spid="30" grpId="0" animBg="1"/>
      <p:bldP spid="45" grpId="0"/>
      <p:bldP spid="46" grpId="0"/>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4" name="TextBox 3">
            <a:extLst>
              <a:ext uri="{FF2B5EF4-FFF2-40B4-BE49-F238E27FC236}">
                <a16:creationId xmlns:a16="http://schemas.microsoft.com/office/drawing/2014/main" id="{009913CB-D475-476C-9EAA-67B9F3BDE4D3}"/>
              </a:ext>
            </a:extLst>
          </p:cNvPr>
          <p:cNvSpPr txBox="1"/>
          <p:nvPr/>
        </p:nvSpPr>
        <p:spPr>
          <a:xfrm>
            <a:off x="113970" y="1400631"/>
            <a:ext cx="12078030" cy="2246769"/>
          </a:xfrm>
          <a:prstGeom prst="rect">
            <a:avLst/>
          </a:prstGeom>
          <a:noFill/>
        </p:spPr>
        <p:txBody>
          <a:bodyPr wrap="square" rtlCol="0">
            <a:spAutoFit/>
          </a:bodyPr>
          <a:lstStyle/>
          <a:p>
            <a:pPr>
              <a:spcBef>
                <a:spcPts val="600"/>
              </a:spcBef>
              <a:spcAft>
                <a:spcPts val="600"/>
              </a:spcAft>
            </a:pPr>
            <a:r>
              <a:rPr lang="en-US" sz="2000" b="1" cap="all" spc="200" dirty="0">
                <a:solidFill>
                  <a:schemeClr val="tx2"/>
                </a:solidFill>
                <a:latin typeface="+mj-lt"/>
              </a:rPr>
              <a:t>Now take the same approach from the last exercise with this sentence.</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Read the sentence.</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can you guess what the missing words might be?</a:t>
            </a:r>
          </a:p>
          <a:p>
            <a:pPr marL="342900" indent="-342900">
              <a:spcBef>
                <a:spcPts val="600"/>
              </a:spcBef>
              <a:spcAft>
                <a:spcPts val="600"/>
              </a:spcAft>
              <a:buFont typeface="Arial" panose="020B0604020202020204" pitchFamily="34" charset="0"/>
              <a:buChar char="•"/>
            </a:pPr>
            <a:r>
              <a:rPr lang="en-US" sz="2000" cap="all" spc="200" dirty="0">
                <a:solidFill>
                  <a:schemeClr val="tx2"/>
                </a:solidFill>
                <a:latin typeface="+mj-lt"/>
              </a:rPr>
              <a:t>Is there anything in the context which might help you deduce the meaning? </a:t>
            </a:r>
          </a:p>
          <a:p>
            <a:pPr>
              <a:spcBef>
                <a:spcPts val="600"/>
              </a:spcBef>
              <a:spcAft>
                <a:spcPts val="600"/>
              </a:spcAft>
            </a:pPr>
            <a:endParaRPr lang="en-US" sz="2000" cap="all" spc="200" dirty="0">
              <a:solidFill>
                <a:schemeClr val="tx2"/>
              </a:solidFill>
              <a:latin typeface="+mj-lt"/>
            </a:endParaRPr>
          </a:p>
        </p:txBody>
      </p:sp>
      <p:sp>
        <p:nvSpPr>
          <p:cNvPr id="10" name="TextBox 9">
            <a:extLst>
              <a:ext uri="{FF2B5EF4-FFF2-40B4-BE49-F238E27FC236}">
                <a16:creationId xmlns:a16="http://schemas.microsoft.com/office/drawing/2014/main" id="{8402309A-0F5D-4B81-BB5A-5F2B50CDE0D6}"/>
              </a:ext>
            </a:extLst>
          </p:cNvPr>
          <p:cNvSpPr txBox="1"/>
          <p:nvPr/>
        </p:nvSpPr>
        <p:spPr>
          <a:xfrm>
            <a:off x="436098" y="3957604"/>
            <a:ext cx="10972800" cy="461665"/>
          </a:xfrm>
          <a:prstGeom prst="rect">
            <a:avLst/>
          </a:prstGeom>
          <a:solidFill>
            <a:schemeClr val="bg1">
              <a:lumMod val="95000"/>
            </a:schemeClr>
          </a:solidFill>
        </p:spPr>
        <p:txBody>
          <a:bodyPr wrap="square" rtlCol="0">
            <a:spAutoFit/>
          </a:bodyPr>
          <a:lstStyle/>
          <a:p>
            <a:pPr algn="ctr"/>
            <a:r>
              <a:rPr lang="en-GB" sz="2400" b="1" i="1" dirty="0">
                <a:latin typeface="+mj-lt"/>
              </a:rPr>
              <a:t>‘.....as the sun came up on the _____ _____ , he could see the house in the distance.’</a:t>
            </a:r>
            <a:endParaRPr lang="en-US" sz="2400" dirty="0">
              <a:latin typeface="+mj-lt"/>
            </a:endParaRPr>
          </a:p>
        </p:txBody>
      </p:sp>
      <p:sp>
        <p:nvSpPr>
          <p:cNvPr id="8" name="TextBox 7">
            <a:extLst>
              <a:ext uri="{FF2B5EF4-FFF2-40B4-BE49-F238E27FC236}">
                <a16:creationId xmlns:a16="http://schemas.microsoft.com/office/drawing/2014/main" id="{A72B55A9-5853-4317-A0F2-F26A61AFE0C1}"/>
              </a:ext>
            </a:extLst>
          </p:cNvPr>
          <p:cNvSpPr txBox="1"/>
          <p:nvPr/>
        </p:nvSpPr>
        <p:spPr>
          <a:xfrm>
            <a:off x="265045" y="3968048"/>
            <a:ext cx="10972800" cy="461665"/>
          </a:xfrm>
          <a:prstGeom prst="rect">
            <a:avLst/>
          </a:prstGeom>
          <a:solidFill>
            <a:schemeClr val="bg1">
              <a:lumMod val="95000"/>
            </a:schemeClr>
          </a:solidFill>
        </p:spPr>
        <p:txBody>
          <a:bodyPr wrap="square" rtlCol="0">
            <a:spAutoFit/>
          </a:bodyPr>
          <a:lstStyle/>
          <a:p>
            <a:pPr algn="ctr"/>
            <a:r>
              <a:rPr lang="en-GB" sz="2400" b="1" i="1" dirty="0">
                <a:latin typeface="+mj-lt"/>
              </a:rPr>
              <a:t>‘.....as the sun came up on the </a:t>
            </a:r>
            <a:r>
              <a:rPr lang="en-GB" sz="2400" b="1" i="1" dirty="0">
                <a:solidFill>
                  <a:srgbClr val="FF0000"/>
                </a:solidFill>
                <a:latin typeface="+mj-lt"/>
              </a:rPr>
              <a:t>misty moor</a:t>
            </a:r>
            <a:r>
              <a:rPr lang="en-GB" sz="2400" b="1" i="1" dirty="0">
                <a:latin typeface="+mj-lt"/>
              </a:rPr>
              <a:t>, he could see the house in the distance.’</a:t>
            </a:r>
            <a:endParaRPr lang="en-US" sz="2400" dirty="0">
              <a:latin typeface="+mj-lt"/>
            </a:endParaRPr>
          </a:p>
        </p:txBody>
      </p:sp>
      <p:sp>
        <p:nvSpPr>
          <p:cNvPr id="11" name="Flowchart: Connector 10">
            <a:extLst>
              <a:ext uri="{FF2B5EF4-FFF2-40B4-BE49-F238E27FC236}">
                <a16:creationId xmlns:a16="http://schemas.microsoft.com/office/drawing/2014/main" id="{8C3C3A91-9836-47D6-90E4-6EC411966227}"/>
              </a:ext>
            </a:extLst>
          </p:cNvPr>
          <p:cNvSpPr/>
          <p:nvPr/>
        </p:nvSpPr>
        <p:spPr>
          <a:xfrm>
            <a:off x="9284677" y="4550043"/>
            <a:ext cx="1765495" cy="15865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852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grpId="0" nodeType="withEffect">
                                  <p:stCondLst>
                                    <p:cond delay="0"/>
                                  </p:stCondLst>
                                  <p:childTnLst>
                                    <p:animEffect transition="out" filter="wheel(1)">
                                      <p:cBhvr>
                                        <p:cTn id="6" dur="59000"/>
                                        <p:tgtEl>
                                          <p:spTgt spid="11"/>
                                        </p:tgtEl>
                                      </p:cBhvr>
                                    </p:animEffect>
                                    <p:set>
                                      <p:cBhvr>
                                        <p:cTn id="7" dur="1" fill="hold">
                                          <p:stCondLst>
                                            <p:cond delay="589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3" name="AutoShape 4">
            <a:extLst>
              <a:ext uri="{FF2B5EF4-FFF2-40B4-BE49-F238E27FC236}">
                <a16:creationId xmlns:a16="http://schemas.microsoft.com/office/drawing/2014/main" id="{9486033D-8D8C-4A4C-8643-3399D1089138}"/>
              </a:ext>
            </a:extLst>
          </p:cNvPr>
          <p:cNvSpPr>
            <a:spLocks noChangeShapeType="1"/>
          </p:cNvSpPr>
          <p:nvPr/>
        </p:nvSpPr>
        <p:spPr bwMode="auto">
          <a:xfrm flipH="1">
            <a:off x="5295900" y="1339518"/>
            <a:ext cx="480060" cy="75362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
            <a:extLst>
              <a:ext uri="{FF2B5EF4-FFF2-40B4-BE49-F238E27FC236}">
                <a16:creationId xmlns:a16="http://schemas.microsoft.com/office/drawing/2014/main" id="{3BC7ADFC-8B15-4C52-8F6C-9E654EB839B4}"/>
              </a:ext>
            </a:extLst>
          </p:cNvPr>
          <p:cNvSpPr>
            <a:spLocks noChangeShapeType="1"/>
          </p:cNvSpPr>
          <p:nvPr/>
        </p:nvSpPr>
        <p:spPr bwMode="auto">
          <a:xfrm flipH="1" flipV="1">
            <a:off x="2841593" y="2734380"/>
            <a:ext cx="2454306" cy="119501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a:extLst>
              <a:ext uri="{FF2B5EF4-FFF2-40B4-BE49-F238E27FC236}">
                <a16:creationId xmlns:a16="http://schemas.microsoft.com/office/drawing/2014/main" id="{DA147589-BD4D-4182-81AD-ABF50C350D4C}"/>
              </a:ext>
            </a:extLst>
          </p:cNvPr>
          <p:cNvSpPr>
            <a:spLocks noChangeShapeType="1"/>
          </p:cNvSpPr>
          <p:nvPr/>
        </p:nvSpPr>
        <p:spPr bwMode="auto">
          <a:xfrm flipV="1">
            <a:off x="5499653" y="2779914"/>
            <a:ext cx="2912827" cy="114948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3">
            <a:extLst>
              <a:ext uri="{FF2B5EF4-FFF2-40B4-BE49-F238E27FC236}">
                <a16:creationId xmlns:a16="http://schemas.microsoft.com/office/drawing/2014/main" id="{8837520B-4684-46BC-9CED-E93AE3647F23}"/>
              </a:ext>
            </a:extLst>
          </p:cNvPr>
          <p:cNvSpPr>
            <a:spLocks noChangeShapeType="1"/>
          </p:cNvSpPr>
          <p:nvPr/>
        </p:nvSpPr>
        <p:spPr bwMode="auto">
          <a:xfrm flipV="1">
            <a:off x="5775960" y="2688575"/>
            <a:ext cx="4428280" cy="128804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FDF8389E-20FC-4903-B275-8C43E523DA51}"/>
              </a:ext>
            </a:extLst>
          </p:cNvPr>
          <p:cNvSpPr>
            <a:spLocks noChangeArrowheads="1"/>
          </p:cNvSpPr>
          <p:nvPr/>
        </p:nvSpPr>
        <p:spPr bwMode="auto">
          <a:xfrm>
            <a:off x="1457545" y="1523394"/>
            <a:ext cx="666776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TextBox 12">
            <a:extLst>
              <a:ext uri="{FF2B5EF4-FFF2-40B4-BE49-F238E27FC236}">
                <a16:creationId xmlns:a16="http://schemas.microsoft.com/office/drawing/2014/main" id="{9FE50319-05DF-49C3-9334-A3D1B3267423}"/>
              </a:ext>
            </a:extLst>
          </p:cNvPr>
          <p:cNvSpPr txBox="1"/>
          <p:nvPr/>
        </p:nvSpPr>
        <p:spPr>
          <a:xfrm>
            <a:off x="3966781" y="580636"/>
            <a:ext cx="2725568" cy="646331"/>
          </a:xfrm>
          <a:prstGeom prst="rect">
            <a:avLst/>
          </a:prstGeom>
          <a:noFill/>
          <a:ln>
            <a:solidFill>
              <a:srgbClr val="000000"/>
            </a:solidFill>
          </a:ln>
        </p:spPr>
        <p:txBody>
          <a:bodyPr wrap="square" rtlCol="0">
            <a:spAutoFit/>
          </a:bodyPr>
          <a:lstStyle/>
          <a:p>
            <a:pPr algn="ctr"/>
            <a:r>
              <a:rPr lang="en-GB" altLang="en-US" b="1" i="1" dirty="0">
                <a:ea typeface="Times New Roman" panose="02020603050405020304" pitchFamily="18" charset="0"/>
              </a:rPr>
              <a:t>‘Y’</a:t>
            </a:r>
            <a:r>
              <a:rPr lang="en-GB" altLang="en-US" b="1" dirty="0">
                <a:ea typeface="Times New Roman" panose="02020603050405020304" pitchFamily="18" charset="0"/>
              </a:rPr>
              <a:t> in </a:t>
            </a:r>
            <a:r>
              <a:rPr lang="en-GB" altLang="en-US" b="1" i="1" dirty="0">
                <a:ea typeface="Times New Roman" panose="02020603050405020304" pitchFamily="18" charset="0"/>
              </a:rPr>
              <a:t>‘misty’</a:t>
            </a:r>
            <a:r>
              <a:rPr lang="en-GB" altLang="en-US" b="1" dirty="0">
                <a:ea typeface="Times New Roman" panose="02020603050405020304" pitchFamily="18" charset="0"/>
              </a:rPr>
              <a:t> is a common adjective ending.</a:t>
            </a:r>
            <a:endParaRPr lang="en-US" dirty="0"/>
          </a:p>
        </p:txBody>
      </p:sp>
      <p:sp>
        <p:nvSpPr>
          <p:cNvPr id="14" name="TextBox 13">
            <a:extLst>
              <a:ext uri="{FF2B5EF4-FFF2-40B4-BE49-F238E27FC236}">
                <a16:creationId xmlns:a16="http://schemas.microsoft.com/office/drawing/2014/main" id="{1670BA44-A9BB-4D3E-B572-867584F91B35}"/>
              </a:ext>
            </a:extLst>
          </p:cNvPr>
          <p:cNvSpPr txBox="1"/>
          <p:nvPr/>
        </p:nvSpPr>
        <p:spPr>
          <a:xfrm>
            <a:off x="609600" y="2205698"/>
            <a:ext cx="10972800" cy="461665"/>
          </a:xfrm>
          <a:prstGeom prst="rect">
            <a:avLst/>
          </a:prstGeom>
          <a:solidFill>
            <a:schemeClr val="bg1">
              <a:lumMod val="95000"/>
            </a:schemeClr>
          </a:solidFill>
        </p:spPr>
        <p:txBody>
          <a:bodyPr wrap="square" rtlCol="0">
            <a:spAutoFit/>
          </a:bodyPr>
          <a:lstStyle/>
          <a:p>
            <a:pPr algn="ctr"/>
            <a:r>
              <a:rPr lang="en-GB" sz="2400" b="1" i="1" dirty="0">
                <a:latin typeface="+mj-lt"/>
              </a:rPr>
              <a:t>‘.....as the </a:t>
            </a:r>
            <a:r>
              <a:rPr lang="en-GB" sz="2400" b="1" i="1" dirty="0">
                <a:highlight>
                  <a:srgbClr val="FF00FF"/>
                </a:highlight>
                <a:latin typeface="+mj-lt"/>
              </a:rPr>
              <a:t>sun</a:t>
            </a:r>
            <a:r>
              <a:rPr lang="en-GB" sz="2400" b="1" i="1" dirty="0">
                <a:latin typeface="+mj-lt"/>
              </a:rPr>
              <a:t> came up on </a:t>
            </a:r>
            <a:r>
              <a:rPr lang="en-GB" sz="2400" b="1" i="1" dirty="0">
                <a:solidFill>
                  <a:srgbClr val="0070C0"/>
                </a:solidFill>
                <a:latin typeface="+mj-lt"/>
              </a:rPr>
              <a:t>the</a:t>
            </a:r>
            <a:r>
              <a:rPr lang="en-GB" sz="2400" b="1" i="1" dirty="0">
                <a:latin typeface="+mj-lt"/>
              </a:rPr>
              <a:t> </a:t>
            </a:r>
            <a:r>
              <a:rPr lang="en-GB" sz="2400" b="1" i="1" dirty="0">
                <a:solidFill>
                  <a:srgbClr val="FF0000"/>
                </a:solidFill>
                <a:latin typeface="+mj-lt"/>
              </a:rPr>
              <a:t>misty </a:t>
            </a:r>
            <a:r>
              <a:rPr lang="en-GB" sz="2400" b="1" i="1" dirty="0">
                <a:solidFill>
                  <a:schemeClr val="accent3"/>
                </a:solidFill>
                <a:latin typeface="+mj-lt"/>
              </a:rPr>
              <a:t>moor</a:t>
            </a:r>
            <a:r>
              <a:rPr lang="en-GB" sz="2400" b="1" i="1" dirty="0">
                <a:latin typeface="+mj-lt"/>
              </a:rPr>
              <a:t>, he could see the </a:t>
            </a:r>
            <a:r>
              <a:rPr lang="en-GB" sz="2400" b="1" i="1" dirty="0">
                <a:highlight>
                  <a:srgbClr val="FF00FF"/>
                </a:highlight>
                <a:latin typeface="+mj-lt"/>
              </a:rPr>
              <a:t>house</a:t>
            </a:r>
            <a:r>
              <a:rPr lang="en-GB" sz="2400" b="1" i="1" dirty="0">
                <a:latin typeface="+mj-lt"/>
              </a:rPr>
              <a:t> in the </a:t>
            </a:r>
            <a:r>
              <a:rPr lang="en-GB" sz="2400" b="1" i="1" dirty="0">
                <a:highlight>
                  <a:srgbClr val="FF00FF"/>
                </a:highlight>
                <a:latin typeface="+mj-lt"/>
              </a:rPr>
              <a:t>distance</a:t>
            </a:r>
            <a:r>
              <a:rPr lang="en-GB" sz="2400" b="1" i="1" dirty="0">
                <a:latin typeface="+mj-lt"/>
              </a:rPr>
              <a:t>.’</a:t>
            </a:r>
            <a:endParaRPr lang="en-US" sz="2400" dirty="0">
              <a:latin typeface="+mj-lt"/>
            </a:endParaRPr>
          </a:p>
        </p:txBody>
      </p:sp>
      <p:sp>
        <p:nvSpPr>
          <p:cNvPr id="15" name="TextBox 14">
            <a:extLst>
              <a:ext uri="{FF2B5EF4-FFF2-40B4-BE49-F238E27FC236}">
                <a16:creationId xmlns:a16="http://schemas.microsoft.com/office/drawing/2014/main" id="{06FC60AF-34FD-430D-861C-523BAEB1D442}"/>
              </a:ext>
            </a:extLst>
          </p:cNvPr>
          <p:cNvSpPr txBox="1"/>
          <p:nvPr/>
        </p:nvSpPr>
        <p:spPr>
          <a:xfrm>
            <a:off x="4312920" y="2788124"/>
            <a:ext cx="1965960" cy="307777"/>
          </a:xfrm>
          <a:prstGeom prst="rect">
            <a:avLst/>
          </a:prstGeom>
          <a:noFill/>
        </p:spPr>
        <p:txBody>
          <a:bodyPr wrap="square" rtlCol="0">
            <a:spAutoFit/>
          </a:bodyPr>
          <a:lstStyle/>
          <a:p>
            <a:r>
              <a:rPr lang="en-US" sz="1400" b="1" dirty="0">
                <a:solidFill>
                  <a:srgbClr val="0070C0"/>
                </a:solidFill>
                <a:latin typeface="+mj-lt"/>
              </a:rPr>
              <a:t>the  </a:t>
            </a:r>
            <a:r>
              <a:rPr lang="en-US" sz="1400" b="1" dirty="0">
                <a:solidFill>
                  <a:schemeClr val="accent3"/>
                </a:solidFill>
                <a:latin typeface="+mj-lt"/>
              </a:rPr>
              <a:t>+</a:t>
            </a:r>
            <a:r>
              <a:rPr lang="en-US" sz="1400" b="1" dirty="0">
                <a:solidFill>
                  <a:srgbClr val="0070C0"/>
                </a:solidFill>
                <a:latin typeface="+mj-lt"/>
              </a:rPr>
              <a:t> </a:t>
            </a:r>
            <a:r>
              <a:rPr lang="en-US" sz="1400" b="1" dirty="0">
                <a:solidFill>
                  <a:srgbClr val="FF0000"/>
                </a:solidFill>
                <a:latin typeface="+mj-lt"/>
              </a:rPr>
              <a:t>adjective</a:t>
            </a:r>
            <a:r>
              <a:rPr lang="en-US" sz="1400" b="1" dirty="0">
                <a:solidFill>
                  <a:srgbClr val="0070C0"/>
                </a:solidFill>
                <a:latin typeface="+mj-lt"/>
              </a:rPr>
              <a:t>  </a:t>
            </a:r>
            <a:r>
              <a:rPr lang="en-US" sz="1400" b="1" dirty="0">
                <a:solidFill>
                  <a:schemeClr val="accent3"/>
                </a:solidFill>
                <a:latin typeface="+mj-lt"/>
              </a:rPr>
              <a:t>+</a:t>
            </a:r>
            <a:r>
              <a:rPr lang="en-US" sz="1400" b="1" dirty="0">
                <a:solidFill>
                  <a:srgbClr val="0070C0"/>
                </a:solidFill>
                <a:latin typeface="+mj-lt"/>
              </a:rPr>
              <a:t>  </a:t>
            </a:r>
            <a:r>
              <a:rPr lang="en-US" sz="1400" b="1" dirty="0">
                <a:solidFill>
                  <a:schemeClr val="accent3"/>
                </a:solidFill>
                <a:latin typeface="+mj-lt"/>
              </a:rPr>
              <a:t>noun</a:t>
            </a:r>
          </a:p>
        </p:txBody>
      </p:sp>
      <p:sp>
        <p:nvSpPr>
          <p:cNvPr id="16" name="TextBox 15">
            <a:extLst>
              <a:ext uri="{FF2B5EF4-FFF2-40B4-BE49-F238E27FC236}">
                <a16:creationId xmlns:a16="http://schemas.microsoft.com/office/drawing/2014/main" id="{29AAA979-A0BE-441B-8966-9258E4D79425}"/>
              </a:ext>
            </a:extLst>
          </p:cNvPr>
          <p:cNvSpPr txBox="1"/>
          <p:nvPr/>
        </p:nvSpPr>
        <p:spPr>
          <a:xfrm>
            <a:off x="942031" y="4021945"/>
            <a:ext cx="10307938" cy="369332"/>
          </a:xfrm>
          <a:prstGeom prst="rect">
            <a:avLst/>
          </a:prstGeom>
          <a:solidFill>
            <a:schemeClr val="bg1"/>
          </a:solidFill>
          <a:ln>
            <a:solidFill>
              <a:srgbClr val="000000"/>
            </a:solidFill>
          </a:ln>
        </p:spPr>
        <p:txBody>
          <a:bodyPr wrap="square" rtlCol="0">
            <a:spAutoFit/>
          </a:bodyPr>
          <a:lstStyle/>
          <a:p>
            <a:pPr algn="ctr"/>
            <a:r>
              <a:rPr lang="en-GB" altLang="en-US" b="1" dirty="0">
                <a:latin typeface="+mj-lt"/>
                <a:ea typeface="Times New Roman" panose="02020603050405020304" pitchFamily="18" charset="0"/>
              </a:rPr>
              <a:t>We can try to guess the meaning using these </a:t>
            </a:r>
            <a:r>
              <a:rPr lang="en-GB" altLang="en-US" b="1" dirty="0">
                <a:highlight>
                  <a:srgbClr val="FF00FF"/>
                </a:highlight>
                <a:latin typeface="+mj-lt"/>
                <a:ea typeface="Times New Roman" panose="02020603050405020304" pitchFamily="18" charset="0"/>
              </a:rPr>
              <a:t>words</a:t>
            </a:r>
            <a:r>
              <a:rPr lang="en-GB" altLang="en-US" b="1" dirty="0">
                <a:latin typeface="+mj-lt"/>
                <a:ea typeface="Times New Roman" panose="02020603050405020304" pitchFamily="18" charset="0"/>
              </a:rPr>
              <a:t>. We might be able to tell that </a:t>
            </a:r>
            <a:r>
              <a:rPr lang="en-GB" altLang="en-US" b="1" i="1" dirty="0">
                <a:latin typeface="+mj-lt"/>
                <a:ea typeface="Times New Roman" panose="02020603050405020304" pitchFamily="18" charset="0"/>
              </a:rPr>
              <a:t>‘moor’</a:t>
            </a:r>
            <a:r>
              <a:rPr lang="en-GB" altLang="en-US" b="1" dirty="0">
                <a:latin typeface="+mj-lt"/>
                <a:ea typeface="Times New Roman" panose="02020603050405020304" pitchFamily="18" charset="0"/>
              </a:rPr>
              <a:t> is something outside.</a:t>
            </a:r>
          </a:p>
        </p:txBody>
      </p:sp>
    </p:spTree>
    <p:extLst>
      <p:ext uri="{BB962C8B-B14F-4D97-AF65-F5344CB8AC3E}">
        <p14:creationId xmlns:p14="http://schemas.microsoft.com/office/powerpoint/2010/main" val="178338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8" name="Rectangle 5">
            <a:extLst>
              <a:ext uri="{FF2B5EF4-FFF2-40B4-BE49-F238E27FC236}">
                <a16:creationId xmlns:a16="http://schemas.microsoft.com/office/drawing/2014/main" id="{FDF8389E-20FC-4903-B275-8C43E523DA51}"/>
              </a:ext>
            </a:extLst>
          </p:cNvPr>
          <p:cNvSpPr>
            <a:spLocks noChangeArrowheads="1"/>
          </p:cNvSpPr>
          <p:nvPr/>
        </p:nvSpPr>
        <p:spPr bwMode="auto">
          <a:xfrm>
            <a:off x="1457545" y="1523394"/>
            <a:ext cx="666776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5DBDE4A1-0B7A-4732-A1E0-9AA959AC1CE0}"/>
              </a:ext>
            </a:extLst>
          </p:cNvPr>
          <p:cNvSpPr txBox="1"/>
          <p:nvPr/>
        </p:nvSpPr>
        <p:spPr>
          <a:xfrm>
            <a:off x="288007" y="1391478"/>
            <a:ext cx="11638947" cy="4832092"/>
          </a:xfrm>
          <a:prstGeom prst="rect">
            <a:avLst/>
          </a:prstGeom>
          <a:solidFill>
            <a:schemeClr val="bg1">
              <a:lumMod val="95000"/>
            </a:schemeClr>
          </a:solidFill>
        </p:spPr>
        <p:txBody>
          <a:bodyPr wrap="square" rtlCol="0">
            <a:spAutoFit/>
          </a:bodyPr>
          <a:lstStyle/>
          <a:p>
            <a:r>
              <a:rPr lang="en-GB" sz="2200" dirty="0">
                <a:latin typeface="+mj-lt"/>
              </a:rPr>
              <a:t>He wished he hadn’t left and gone off on his own. The others were right, it was a long way to travel and too much of a risk, especially as this type of wild open landscape had many dangers: wild animals, sharp dangerous rocks, which stuck out of the ground waiting for you to stumble over in the dark and fall on, not to mention the cold, the horrible biting cold. He could no longer feel his hands as he shivered under a blanket to keep warm. This made him feel more vulnerable than he had ever felt in his life. </a:t>
            </a:r>
            <a:endParaRPr lang="en-US" sz="2200" dirty="0">
              <a:latin typeface="+mj-lt"/>
            </a:endParaRPr>
          </a:p>
          <a:p>
            <a:r>
              <a:rPr lang="en-GB" sz="2200" dirty="0">
                <a:latin typeface="+mj-lt"/>
              </a:rPr>
              <a:t> </a:t>
            </a:r>
            <a:endParaRPr lang="en-US" sz="2200" dirty="0">
              <a:latin typeface="+mj-lt"/>
            </a:endParaRPr>
          </a:p>
          <a:p>
            <a:r>
              <a:rPr lang="en-GB" sz="2200" dirty="0">
                <a:latin typeface="+mj-lt"/>
              </a:rPr>
              <a:t>As the sun came up on </a:t>
            </a:r>
            <a:r>
              <a:rPr lang="en-GB" sz="2200" dirty="0">
                <a:highlight>
                  <a:srgbClr val="00FF00"/>
                </a:highlight>
                <a:latin typeface="+mj-lt"/>
              </a:rPr>
              <a:t>the misty moor</a:t>
            </a:r>
            <a:r>
              <a:rPr lang="en-GB" sz="2200" dirty="0">
                <a:latin typeface="+mj-lt"/>
              </a:rPr>
              <a:t>, he could see the house in the distance. Had it been there in front of him all this time? He had walked through the night until he was too weary to go any further, but to think it had been there all along? Straight in front of him and no more than a mile away! The feeling of vulnerability, which had been made worse by </a:t>
            </a:r>
            <a:r>
              <a:rPr lang="en-GB" sz="2200" dirty="0">
                <a:highlight>
                  <a:srgbClr val="00FF00"/>
                </a:highlight>
                <a:latin typeface="+mj-lt"/>
              </a:rPr>
              <a:t>the moor’s </a:t>
            </a:r>
            <a:r>
              <a:rPr lang="en-GB" sz="2200" dirty="0">
                <a:latin typeface="+mj-lt"/>
              </a:rPr>
              <a:t>desolate landscape, had suddenly been replaced by a sense of safety that everything was going to be alright. He had been warned that </a:t>
            </a:r>
            <a:r>
              <a:rPr lang="en-GB" sz="2200" dirty="0">
                <a:highlight>
                  <a:srgbClr val="00FF00"/>
                </a:highlight>
                <a:latin typeface="+mj-lt"/>
              </a:rPr>
              <a:t>the moor </a:t>
            </a:r>
            <a:r>
              <a:rPr lang="en-GB" sz="2200" dirty="0">
                <a:latin typeface="+mj-lt"/>
              </a:rPr>
              <a:t>was particularly cold at this time of year and sensing the need to keep warm, he got up, packed his things and walked towards the house. </a:t>
            </a:r>
            <a:endParaRPr lang="en-US" sz="2200" dirty="0">
              <a:latin typeface="+mj-lt"/>
            </a:endParaRPr>
          </a:p>
        </p:txBody>
      </p:sp>
    </p:spTree>
    <p:extLst>
      <p:ext uri="{BB962C8B-B14F-4D97-AF65-F5344CB8AC3E}">
        <p14:creationId xmlns:p14="http://schemas.microsoft.com/office/powerpoint/2010/main" val="34978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8" name="Rectangle 5">
            <a:extLst>
              <a:ext uri="{FF2B5EF4-FFF2-40B4-BE49-F238E27FC236}">
                <a16:creationId xmlns:a16="http://schemas.microsoft.com/office/drawing/2014/main" id="{FDF8389E-20FC-4903-B275-8C43E523DA51}"/>
              </a:ext>
            </a:extLst>
          </p:cNvPr>
          <p:cNvSpPr>
            <a:spLocks noChangeArrowheads="1"/>
          </p:cNvSpPr>
          <p:nvPr/>
        </p:nvSpPr>
        <p:spPr bwMode="auto">
          <a:xfrm>
            <a:off x="1457545" y="1523394"/>
            <a:ext cx="666776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5DBDE4A1-0B7A-4732-A1E0-9AA959AC1CE0}"/>
              </a:ext>
            </a:extLst>
          </p:cNvPr>
          <p:cNvSpPr txBox="1"/>
          <p:nvPr/>
        </p:nvSpPr>
        <p:spPr>
          <a:xfrm>
            <a:off x="288007" y="1391478"/>
            <a:ext cx="11638947" cy="4832092"/>
          </a:xfrm>
          <a:prstGeom prst="rect">
            <a:avLst/>
          </a:prstGeom>
          <a:solidFill>
            <a:schemeClr val="bg1">
              <a:lumMod val="95000"/>
            </a:schemeClr>
          </a:solidFill>
        </p:spPr>
        <p:txBody>
          <a:bodyPr wrap="square" rtlCol="0">
            <a:spAutoFit/>
          </a:bodyPr>
          <a:lstStyle/>
          <a:p>
            <a:r>
              <a:rPr lang="en-GB" sz="2200" dirty="0">
                <a:latin typeface="+mj-lt"/>
              </a:rPr>
              <a:t>He wished he hadn’t left and gone off on his own. The others were right, it was a long way to travel and too much of a risk, especially as </a:t>
            </a:r>
            <a:r>
              <a:rPr lang="en-GB" sz="2200" dirty="0">
                <a:highlight>
                  <a:srgbClr val="00FF00"/>
                </a:highlight>
                <a:latin typeface="+mj-lt"/>
              </a:rPr>
              <a:t>this type of wild open landscape </a:t>
            </a:r>
            <a:r>
              <a:rPr lang="en-GB" sz="2200" dirty="0">
                <a:latin typeface="+mj-lt"/>
              </a:rPr>
              <a:t>had many dangers: wild animals, sharp dangerous rocks, which stuck out of the ground waiting for you to stumble over in the dark and fall on, not to mention the cold, the horrible biting cold. He could no longer feel his hands as he shivered under a blanket to keep warm. This made him feel more vulnerable than he had ever felt in his life. </a:t>
            </a:r>
            <a:endParaRPr lang="en-US" sz="2200" dirty="0">
              <a:latin typeface="+mj-lt"/>
            </a:endParaRPr>
          </a:p>
          <a:p>
            <a:r>
              <a:rPr lang="en-GB" sz="2200" dirty="0">
                <a:latin typeface="+mj-lt"/>
              </a:rPr>
              <a:t> </a:t>
            </a:r>
            <a:endParaRPr lang="en-US" sz="2200" dirty="0">
              <a:latin typeface="+mj-lt"/>
            </a:endParaRPr>
          </a:p>
          <a:p>
            <a:r>
              <a:rPr lang="en-GB" sz="2200" dirty="0">
                <a:latin typeface="+mj-lt"/>
              </a:rPr>
              <a:t>As the sun came up on </a:t>
            </a:r>
            <a:r>
              <a:rPr lang="en-GB" sz="2200" dirty="0">
                <a:highlight>
                  <a:srgbClr val="00FF00"/>
                </a:highlight>
                <a:latin typeface="+mj-lt"/>
              </a:rPr>
              <a:t>the misty moor</a:t>
            </a:r>
            <a:r>
              <a:rPr lang="en-GB" sz="2200" dirty="0">
                <a:latin typeface="+mj-lt"/>
              </a:rPr>
              <a:t>, he could see the house in the distance. Had it been there in front of him all this time? He had walked through the night until he was too weary to go any further, but to think it had been there all along? Straight in front of him and no more than a mile away! The feeling of vulnerability, which had been made worse by </a:t>
            </a:r>
            <a:r>
              <a:rPr lang="en-GB" sz="2200" dirty="0">
                <a:highlight>
                  <a:srgbClr val="00FF00"/>
                </a:highlight>
                <a:latin typeface="+mj-lt"/>
              </a:rPr>
              <a:t>the moor’s </a:t>
            </a:r>
            <a:r>
              <a:rPr lang="en-GB" sz="2200" dirty="0">
                <a:latin typeface="+mj-lt"/>
              </a:rPr>
              <a:t>desolate landscape, had suddenly been replaced by a sense of safety that everything was going to be alright. He had been warned that </a:t>
            </a:r>
            <a:r>
              <a:rPr lang="en-GB" sz="2200" dirty="0">
                <a:highlight>
                  <a:srgbClr val="00FF00"/>
                </a:highlight>
                <a:latin typeface="+mj-lt"/>
              </a:rPr>
              <a:t>the moor </a:t>
            </a:r>
            <a:r>
              <a:rPr lang="en-GB" sz="2200" dirty="0">
                <a:latin typeface="+mj-lt"/>
              </a:rPr>
              <a:t>was particularly cold at this time of year and sensing the need to keep warm, he got up, packed his things and walked towards the house. </a:t>
            </a:r>
            <a:endParaRPr lang="en-US" sz="2200" dirty="0">
              <a:latin typeface="+mj-lt"/>
            </a:endParaRPr>
          </a:p>
        </p:txBody>
      </p:sp>
    </p:spTree>
    <p:extLst>
      <p:ext uri="{BB962C8B-B14F-4D97-AF65-F5344CB8AC3E}">
        <p14:creationId xmlns:p14="http://schemas.microsoft.com/office/powerpoint/2010/main" val="346974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8" name="Rectangle 5">
            <a:extLst>
              <a:ext uri="{FF2B5EF4-FFF2-40B4-BE49-F238E27FC236}">
                <a16:creationId xmlns:a16="http://schemas.microsoft.com/office/drawing/2014/main" id="{FDF8389E-20FC-4903-B275-8C43E523DA51}"/>
              </a:ext>
            </a:extLst>
          </p:cNvPr>
          <p:cNvSpPr>
            <a:spLocks noChangeArrowheads="1"/>
          </p:cNvSpPr>
          <p:nvPr/>
        </p:nvSpPr>
        <p:spPr bwMode="auto">
          <a:xfrm>
            <a:off x="1457545" y="1523394"/>
            <a:ext cx="666776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5DBDE4A1-0B7A-4732-A1E0-9AA959AC1CE0}"/>
              </a:ext>
            </a:extLst>
          </p:cNvPr>
          <p:cNvSpPr txBox="1"/>
          <p:nvPr/>
        </p:nvSpPr>
        <p:spPr>
          <a:xfrm>
            <a:off x="288007" y="1391478"/>
            <a:ext cx="11638947" cy="4832092"/>
          </a:xfrm>
          <a:prstGeom prst="rect">
            <a:avLst/>
          </a:prstGeom>
          <a:solidFill>
            <a:schemeClr val="bg1">
              <a:lumMod val="95000"/>
            </a:schemeClr>
          </a:solidFill>
        </p:spPr>
        <p:txBody>
          <a:bodyPr wrap="square" rtlCol="0">
            <a:spAutoFit/>
          </a:bodyPr>
          <a:lstStyle/>
          <a:p>
            <a:r>
              <a:rPr lang="en-GB" sz="2200" dirty="0">
                <a:latin typeface="+mj-lt"/>
              </a:rPr>
              <a:t>He wished he hadn’t left and gone off on his own. The others were right, it was a long way to travel and too much of a risk, especially as </a:t>
            </a:r>
            <a:r>
              <a:rPr lang="en-GB" sz="2200" dirty="0">
                <a:highlight>
                  <a:srgbClr val="00FF00"/>
                </a:highlight>
                <a:latin typeface="+mj-lt"/>
              </a:rPr>
              <a:t>this type of wild open landscape </a:t>
            </a:r>
            <a:r>
              <a:rPr lang="en-GB" sz="2200" dirty="0">
                <a:highlight>
                  <a:srgbClr val="FFFF00"/>
                </a:highlight>
                <a:latin typeface="+mj-lt"/>
              </a:rPr>
              <a:t>had many dangers: wild animals, sharp dangerous rocks</a:t>
            </a:r>
            <a:r>
              <a:rPr lang="en-GB" sz="2200" dirty="0">
                <a:latin typeface="+mj-lt"/>
              </a:rPr>
              <a:t>, which stuck out of the ground waiting for you to stumble over in the dark and fall on, not to mention the cold, the horrible biting cold. He could no longer feel his hands as he shivered under a blanket to keep warm. This made him feel more vulnerable than he had ever felt in his life. </a:t>
            </a:r>
            <a:endParaRPr lang="en-US" sz="2200" dirty="0">
              <a:latin typeface="+mj-lt"/>
            </a:endParaRPr>
          </a:p>
          <a:p>
            <a:r>
              <a:rPr lang="en-GB" sz="2200" dirty="0">
                <a:latin typeface="+mj-lt"/>
              </a:rPr>
              <a:t> </a:t>
            </a:r>
            <a:endParaRPr lang="en-US" sz="2200" dirty="0">
              <a:latin typeface="+mj-lt"/>
            </a:endParaRPr>
          </a:p>
          <a:p>
            <a:r>
              <a:rPr lang="en-GB" sz="2200" dirty="0">
                <a:latin typeface="+mj-lt"/>
              </a:rPr>
              <a:t>As the sun came up on </a:t>
            </a:r>
            <a:r>
              <a:rPr lang="en-GB" sz="2200" dirty="0">
                <a:highlight>
                  <a:srgbClr val="00FF00"/>
                </a:highlight>
                <a:latin typeface="+mj-lt"/>
              </a:rPr>
              <a:t>the misty moor</a:t>
            </a:r>
            <a:r>
              <a:rPr lang="en-GB" sz="2200" dirty="0">
                <a:latin typeface="+mj-lt"/>
              </a:rPr>
              <a:t>, he could see the house in the distance. Had it been there in front of him all this time? He had walked through the night until he was too weary to go any further, but to think it had been there all along? Straight in front of him and no more than a mile away! The feeling of vulnerability, which had been made worse by </a:t>
            </a:r>
            <a:r>
              <a:rPr lang="en-GB" sz="2200" dirty="0">
                <a:highlight>
                  <a:srgbClr val="00FF00"/>
                </a:highlight>
                <a:latin typeface="+mj-lt"/>
              </a:rPr>
              <a:t>the moor’s </a:t>
            </a:r>
            <a:r>
              <a:rPr lang="en-GB" sz="2200" dirty="0">
                <a:highlight>
                  <a:srgbClr val="FFFF00"/>
                </a:highlight>
                <a:latin typeface="+mj-lt"/>
              </a:rPr>
              <a:t>desolate landscape</a:t>
            </a:r>
            <a:r>
              <a:rPr lang="en-GB" sz="2200" dirty="0">
                <a:latin typeface="+mj-lt"/>
              </a:rPr>
              <a:t>, had suddenly been replaced by a sense of safety that everything was going to be alright. He had been warned that </a:t>
            </a:r>
            <a:r>
              <a:rPr lang="en-GB" sz="2200" dirty="0">
                <a:highlight>
                  <a:srgbClr val="00FF00"/>
                </a:highlight>
                <a:latin typeface="+mj-lt"/>
              </a:rPr>
              <a:t>the moor </a:t>
            </a:r>
            <a:r>
              <a:rPr lang="en-GB" sz="2200" dirty="0">
                <a:highlight>
                  <a:srgbClr val="FFFF00"/>
                </a:highlight>
                <a:latin typeface="+mj-lt"/>
              </a:rPr>
              <a:t>was particularly cold </a:t>
            </a:r>
            <a:r>
              <a:rPr lang="en-GB" sz="2200" dirty="0">
                <a:latin typeface="+mj-lt"/>
              </a:rPr>
              <a:t>at this time of year and sensing the need to keep warm, he got up, packed his things and walked towards the house. </a:t>
            </a:r>
            <a:endParaRPr lang="en-US" sz="2200" dirty="0">
              <a:latin typeface="+mj-lt"/>
            </a:endParaRPr>
          </a:p>
        </p:txBody>
      </p:sp>
    </p:spTree>
    <p:extLst>
      <p:ext uri="{BB962C8B-B14F-4D97-AF65-F5344CB8AC3E}">
        <p14:creationId xmlns:p14="http://schemas.microsoft.com/office/powerpoint/2010/main" val="304388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5234608" cy="785950"/>
          </a:xfrm>
        </p:spPr>
        <p:txBody>
          <a:bodyPr>
            <a:normAutofit fontScale="90000"/>
          </a:bodyPr>
          <a:lstStyle/>
          <a:p>
            <a:pPr algn="l"/>
            <a:r>
              <a:rPr lang="en-US" sz="5400" b="1" dirty="0"/>
              <a:t>Word attack:</a:t>
            </a:r>
          </a:p>
        </p:txBody>
      </p:sp>
      <p:sp>
        <p:nvSpPr>
          <p:cNvPr id="8" name="Rectangle 5">
            <a:extLst>
              <a:ext uri="{FF2B5EF4-FFF2-40B4-BE49-F238E27FC236}">
                <a16:creationId xmlns:a16="http://schemas.microsoft.com/office/drawing/2014/main" id="{FDF8389E-20FC-4903-B275-8C43E523DA51}"/>
              </a:ext>
            </a:extLst>
          </p:cNvPr>
          <p:cNvSpPr>
            <a:spLocks noChangeArrowheads="1"/>
          </p:cNvSpPr>
          <p:nvPr/>
        </p:nvSpPr>
        <p:spPr bwMode="auto">
          <a:xfrm>
            <a:off x="1457545" y="1523394"/>
            <a:ext cx="666776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5DBDE4A1-0B7A-4732-A1E0-9AA959AC1CE0}"/>
              </a:ext>
            </a:extLst>
          </p:cNvPr>
          <p:cNvSpPr txBox="1"/>
          <p:nvPr/>
        </p:nvSpPr>
        <p:spPr>
          <a:xfrm>
            <a:off x="288007" y="1391478"/>
            <a:ext cx="11638947" cy="4832092"/>
          </a:xfrm>
          <a:prstGeom prst="rect">
            <a:avLst/>
          </a:prstGeom>
          <a:solidFill>
            <a:schemeClr val="bg1">
              <a:lumMod val="95000"/>
            </a:schemeClr>
          </a:solidFill>
        </p:spPr>
        <p:txBody>
          <a:bodyPr wrap="square" rtlCol="0">
            <a:spAutoFit/>
          </a:bodyPr>
          <a:lstStyle/>
          <a:p>
            <a:r>
              <a:rPr lang="en-GB" sz="2200" dirty="0">
                <a:latin typeface="+mj-lt"/>
              </a:rPr>
              <a:t>He wished he hadn’t left and gone off on his own. The others were right, it was a long way to travel and too much of a risk, especially as </a:t>
            </a:r>
            <a:r>
              <a:rPr lang="en-GB" sz="2200" dirty="0">
                <a:highlight>
                  <a:srgbClr val="00FF00"/>
                </a:highlight>
                <a:latin typeface="+mj-lt"/>
              </a:rPr>
              <a:t>this type of wild open landscape </a:t>
            </a:r>
            <a:r>
              <a:rPr lang="en-GB" sz="2200" dirty="0">
                <a:highlight>
                  <a:srgbClr val="FFFF00"/>
                </a:highlight>
                <a:latin typeface="+mj-lt"/>
              </a:rPr>
              <a:t>had many dangers: wild animals, sharp dangerous rocks</a:t>
            </a:r>
            <a:r>
              <a:rPr lang="en-GB" sz="2200" dirty="0">
                <a:latin typeface="+mj-lt"/>
              </a:rPr>
              <a:t>, which stuck out of the ground waiting for you to stumble over in the dark and fall on, not to mention </a:t>
            </a:r>
            <a:r>
              <a:rPr lang="en-GB" sz="2200" dirty="0">
                <a:highlight>
                  <a:srgbClr val="00FFFF"/>
                </a:highlight>
                <a:latin typeface="+mj-lt"/>
              </a:rPr>
              <a:t>the cold, the horrible biting cold</a:t>
            </a:r>
            <a:r>
              <a:rPr lang="en-GB" sz="2200" dirty="0">
                <a:latin typeface="+mj-lt"/>
              </a:rPr>
              <a:t>. He could no longer feel his hands as he </a:t>
            </a:r>
            <a:r>
              <a:rPr lang="en-GB" sz="2200" dirty="0">
                <a:highlight>
                  <a:srgbClr val="00FFFF"/>
                </a:highlight>
                <a:latin typeface="+mj-lt"/>
              </a:rPr>
              <a:t>shivered</a:t>
            </a:r>
            <a:r>
              <a:rPr lang="en-GB" sz="2200" dirty="0">
                <a:latin typeface="+mj-lt"/>
              </a:rPr>
              <a:t> under a blanket to keep warm. This made him feel more </a:t>
            </a:r>
            <a:r>
              <a:rPr lang="en-GB" sz="2200" dirty="0">
                <a:highlight>
                  <a:srgbClr val="00FFFF"/>
                </a:highlight>
                <a:latin typeface="+mj-lt"/>
              </a:rPr>
              <a:t>vulnerable</a:t>
            </a:r>
            <a:r>
              <a:rPr lang="en-GB" sz="2200" dirty="0">
                <a:latin typeface="+mj-lt"/>
              </a:rPr>
              <a:t> than he had ever felt in his life. </a:t>
            </a:r>
            <a:endParaRPr lang="en-US" sz="2200" dirty="0">
              <a:latin typeface="+mj-lt"/>
            </a:endParaRPr>
          </a:p>
          <a:p>
            <a:r>
              <a:rPr lang="en-GB" sz="2200" dirty="0">
                <a:latin typeface="+mj-lt"/>
              </a:rPr>
              <a:t> </a:t>
            </a:r>
            <a:endParaRPr lang="en-US" sz="2200" dirty="0">
              <a:latin typeface="+mj-lt"/>
            </a:endParaRPr>
          </a:p>
          <a:p>
            <a:r>
              <a:rPr lang="en-GB" sz="2200" dirty="0">
                <a:latin typeface="+mj-lt"/>
              </a:rPr>
              <a:t>As the sun came up on </a:t>
            </a:r>
            <a:r>
              <a:rPr lang="en-GB" sz="2200" dirty="0">
                <a:highlight>
                  <a:srgbClr val="00FF00"/>
                </a:highlight>
                <a:latin typeface="+mj-lt"/>
              </a:rPr>
              <a:t>the misty moor</a:t>
            </a:r>
            <a:r>
              <a:rPr lang="en-GB" sz="2200" dirty="0">
                <a:latin typeface="+mj-lt"/>
              </a:rPr>
              <a:t>, he could see the house in the distance. Had it been there in front of him all this time? He had walked through the night until he was too weary to go any further, but to think it had been there all along? Straight in front of him and no more than a mile away! The feeling of </a:t>
            </a:r>
            <a:r>
              <a:rPr lang="en-GB" sz="2200" dirty="0">
                <a:highlight>
                  <a:srgbClr val="00FFFF"/>
                </a:highlight>
                <a:latin typeface="+mj-lt"/>
              </a:rPr>
              <a:t>vulnerability</a:t>
            </a:r>
            <a:r>
              <a:rPr lang="en-GB" sz="2200" dirty="0">
                <a:latin typeface="+mj-lt"/>
              </a:rPr>
              <a:t>, which had been made worse by </a:t>
            </a:r>
            <a:r>
              <a:rPr lang="en-GB" sz="2200" dirty="0">
                <a:highlight>
                  <a:srgbClr val="00FF00"/>
                </a:highlight>
                <a:latin typeface="+mj-lt"/>
              </a:rPr>
              <a:t>the moor’s </a:t>
            </a:r>
            <a:r>
              <a:rPr lang="en-GB" sz="2200" dirty="0">
                <a:highlight>
                  <a:srgbClr val="FFFF00"/>
                </a:highlight>
                <a:latin typeface="+mj-lt"/>
              </a:rPr>
              <a:t>desolate landscape</a:t>
            </a:r>
            <a:r>
              <a:rPr lang="en-GB" sz="2200" dirty="0">
                <a:latin typeface="+mj-lt"/>
              </a:rPr>
              <a:t>, had suddenly been replaced by a sense of safety that everything was going to be alright. He had been warned that </a:t>
            </a:r>
            <a:r>
              <a:rPr lang="en-GB" sz="2200" dirty="0">
                <a:highlight>
                  <a:srgbClr val="00FF00"/>
                </a:highlight>
                <a:latin typeface="+mj-lt"/>
              </a:rPr>
              <a:t>the moor </a:t>
            </a:r>
            <a:r>
              <a:rPr lang="en-GB" sz="2200" dirty="0">
                <a:highlight>
                  <a:srgbClr val="FFFF00"/>
                </a:highlight>
                <a:latin typeface="+mj-lt"/>
              </a:rPr>
              <a:t>was particularly cold </a:t>
            </a:r>
            <a:r>
              <a:rPr lang="en-GB" sz="2200" dirty="0">
                <a:latin typeface="+mj-lt"/>
              </a:rPr>
              <a:t>at this time of year and sensing the need to keep warm, he got up, packed his things and walked towards the house. </a:t>
            </a:r>
            <a:endParaRPr lang="en-US" sz="2200" dirty="0">
              <a:latin typeface="+mj-lt"/>
            </a:endParaRPr>
          </a:p>
        </p:txBody>
      </p:sp>
      <p:cxnSp>
        <p:nvCxnSpPr>
          <p:cNvPr id="10" name="Straight Arrow Connector 9">
            <a:extLst>
              <a:ext uri="{FF2B5EF4-FFF2-40B4-BE49-F238E27FC236}">
                <a16:creationId xmlns:a16="http://schemas.microsoft.com/office/drawing/2014/main" id="{F49CC920-B1D1-4C78-A017-80E7B844B00C}"/>
              </a:ext>
            </a:extLst>
          </p:cNvPr>
          <p:cNvCxnSpPr/>
          <p:nvPr/>
        </p:nvCxnSpPr>
        <p:spPr>
          <a:xfrm flipV="1">
            <a:off x="3520440" y="2743200"/>
            <a:ext cx="121920" cy="27279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8075A66-A475-42F1-9921-DD52480049E1}"/>
              </a:ext>
            </a:extLst>
          </p:cNvPr>
          <p:cNvCxnSpPr>
            <a:cxnSpLocks/>
          </p:cNvCxnSpPr>
          <p:nvPr/>
        </p:nvCxnSpPr>
        <p:spPr>
          <a:xfrm flipV="1">
            <a:off x="1324144" y="2743200"/>
            <a:ext cx="2123855" cy="2590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606F2FC-A80E-43BB-98D9-AB363126E955}"/>
              </a:ext>
            </a:extLst>
          </p:cNvPr>
          <p:cNvCxnSpPr>
            <a:cxnSpLocks/>
          </p:cNvCxnSpPr>
          <p:nvPr/>
        </p:nvCxnSpPr>
        <p:spPr>
          <a:xfrm flipV="1">
            <a:off x="2386071" y="3108960"/>
            <a:ext cx="5934969" cy="16611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8AC61A7-3516-4DCF-8ED8-097EF9588F5A}"/>
              </a:ext>
            </a:extLst>
          </p:cNvPr>
          <p:cNvCxnSpPr>
            <a:cxnSpLocks/>
          </p:cNvCxnSpPr>
          <p:nvPr/>
        </p:nvCxnSpPr>
        <p:spPr>
          <a:xfrm flipH="1" flipV="1">
            <a:off x="6831706" y="1980594"/>
            <a:ext cx="1512301" cy="289681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75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717453" y="354504"/>
            <a:ext cx="2743200" cy="1143001"/>
          </a:xfrm>
        </p:spPr>
        <p:txBody>
          <a:bodyPr vert="horz" lIns="91440" tIns="45720" rIns="91440" bIns="45720" rtlCol="0" anchor="b">
            <a:normAutofit/>
          </a:bodyPr>
          <a:lstStyle/>
          <a:p>
            <a:r>
              <a:rPr lang="en-US" sz="4900" b="1" dirty="0"/>
              <a:t>Lead in:</a:t>
            </a:r>
          </a:p>
        </p:txBody>
      </p:sp>
      <p:sp>
        <p:nvSpPr>
          <p:cNvPr id="5" name="TextBox 4">
            <a:extLst>
              <a:ext uri="{FF2B5EF4-FFF2-40B4-BE49-F238E27FC236}">
                <a16:creationId xmlns:a16="http://schemas.microsoft.com/office/drawing/2014/main" id="{A9CC819B-CC21-4325-AD87-402F6A0838FC}"/>
              </a:ext>
            </a:extLst>
          </p:cNvPr>
          <p:cNvSpPr txBox="1"/>
          <p:nvPr/>
        </p:nvSpPr>
        <p:spPr>
          <a:xfrm>
            <a:off x="717453" y="1925004"/>
            <a:ext cx="7304169" cy="1026719"/>
          </a:xfrm>
          <a:prstGeom prst="rect">
            <a:avLst/>
          </a:prstGeom>
          <a:solidFill>
            <a:schemeClr val="bg1"/>
          </a:solidFill>
        </p:spPr>
        <p:txBody>
          <a:bodyPr vert="horz" lIns="91440" tIns="45720" rIns="91440" bIns="45720" rtlCol="0">
            <a:normAutofit/>
          </a:bodyPr>
          <a:lstStyle/>
          <a:p>
            <a:pPr defTabSz="914400">
              <a:lnSpc>
                <a:spcPct val="90000"/>
              </a:lnSpc>
              <a:spcBef>
                <a:spcPts val="1200"/>
              </a:spcBef>
              <a:spcAft>
                <a:spcPts val="200"/>
              </a:spcAft>
              <a:buClr>
                <a:schemeClr val="accent1"/>
              </a:buClr>
              <a:buSzPct val="100000"/>
            </a:pPr>
            <a:r>
              <a:rPr lang="en-US" sz="2400" cap="all" spc="200" dirty="0">
                <a:solidFill>
                  <a:schemeClr val="tx2"/>
                </a:solidFill>
                <a:latin typeface="+mj-lt"/>
              </a:rPr>
              <a:t>Out of interest, when you imagined </a:t>
            </a:r>
            <a:r>
              <a:rPr lang="en-US" sz="2400" i="1" cap="all" spc="200" dirty="0">
                <a:solidFill>
                  <a:schemeClr val="tx2"/>
                </a:solidFill>
                <a:latin typeface="+mj-lt"/>
              </a:rPr>
              <a:t>a moor</a:t>
            </a:r>
            <a:r>
              <a:rPr lang="en-US" sz="2400" cap="all" spc="200" dirty="0">
                <a:solidFill>
                  <a:schemeClr val="tx2"/>
                </a:solidFill>
                <a:latin typeface="+mj-lt"/>
              </a:rPr>
              <a:t>, what mental image did you have?</a:t>
            </a:r>
          </a:p>
        </p:txBody>
      </p:sp>
    </p:spTree>
    <p:extLst>
      <p:ext uri="{BB962C8B-B14F-4D97-AF65-F5344CB8AC3E}">
        <p14:creationId xmlns:p14="http://schemas.microsoft.com/office/powerpoint/2010/main" val="278240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0AA6468-80AC-4DDF-9CFB-C7A9507E2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457200" y="640080"/>
            <a:ext cx="3659246" cy="2926080"/>
          </a:xfrm>
        </p:spPr>
        <p:txBody>
          <a:bodyPr>
            <a:normAutofit/>
          </a:bodyPr>
          <a:lstStyle/>
          <a:p>
            <a:pPr algn="ctr"/>
            <a:r>
              <a:rPr lang="en-US" sz="4400" b="1" dirty="0">
                <a:solidFill>
                  <a:srgbClr val="FFFFFF"/>
                </a:solidFill>
              </a:rPr>
              <a:t>WAS IT THIS?</a:t>
            </a:r>
            <a:br>
              <a:rPr lang="en-US" sz="4400" b="1" dirty="0">
                <a:solidFill>
                  <a:srgbClr val="FFFFFF"/>
                </a:solidFill>
              </a:rPr>
            </a:br>
            <a:r>
              <a:rPr lang="en-US" sz="1100" b="1" dirty="0">
                <a:solidFill>
                  <a:srgbClr val="FFFFFF"/>
                </a:solidFill>
              </a:rPr>
              <a:t>(Source: By: </a:t>
            </a:r>
            <a:r>
              <a:rPr lang="en-US" sz="1100" b="1" dirty="0" err="1">
                <a:solidFill>
                  <a:srgbClr val="FFFFFF"/>
                </a:solidFill>
              </a:rPr>
              <a:t>Velela</a:t>
            </a:r>
            <a:r>
              <a:rPr lang="en-US" sz="1100" b="1" dirty="0">
                <a:solidFill>
                  <a:srgbClr val="FFFFFF"/>
                </a:solidFill>
              </a:rPr>
              <a:t> - Own work, CC BY-SA 3.0, </a:t>
            </a:r>
            <a:r>
              <a:rPr lang="en-US" sz="1100" b="1" dirty="0">
                <a:solidFill>
                  <a:srgbClr val="FFFFFF"/>
                </a:solidFill>
                <a:hlinkClick r:id="rId2"/>
              </a:rPr>
              <a:t>https://commons.wikimedia.org/w/index.php?curid=6426018</a:t>
            </a:r>
            <a:r>
              <a:rPr lang="en-US" sz="1100" b="1" dirty="0">
                <a:solidFill>
                  <a:srgbClr val="FFFFFF"/>
                </a:solidFill>
              </a:rPr>
              <a:t> ).</a:t>
            </a:r>
            <a:endParaRPr lang="en-US" sz="4400" b="1" dirty="0">
              <a:solidFill>
                <a:srgbClr val="FFFFFF"/>
              </a:solidFill>
            </a:endParaRPr>
          </a:p>
        </p:txBody>
      </p:sp>
      <p:pic>
        <p:nvPicPr>
          <p:cNvPr id="5" name="Picture 4">
            <a:extLst>
              <a:ext uri="{FF2B5EF4-FFF2-40B4-BE49-F238E27FC236}">
                <a16:creationId xmlns:a16="http://schemas.microsoft.com/office/drawing/2014/main" id="{ECF20F27-91C5-4189-A78B-7647C9129D61}"/>
              </a:ext>
            </a:extLst>
          </p:cNvPr>
          <p:cNvPicPr>
            <a:picLocks noChangeAspect="1"/>
          </p:cNvPicPr>
          <p:nvPr/>
        </p:nvPicPr>
        <p:blipFill rotWithShape="1">
          <a:blip r:embed="rId3">
            <a:extLst>
              <a:ext uri="{28A0092B-C50C-407E-A947-70E740481C1C}">
                <a14:useLocalDpi xmlns:a14="http://schemas.microsoft.com/office/drawing/2010/main" val="0"/>
              </a:ext>
            </a:extLst>
          </a:blip>
          <a:srcRect l="8932" r="8476"/>
          <a:stretch/>
        </p:blipFill>
        <p:spPr>
          <a:xfrm>
            <a:off x="4639733" y="10"/>
            <a:ext cx="7552266" cy="6857990"/>
          </a:xfrm>
          <a:prstGeom prst="rect">
            <a:avLst/>
          </a:prstGeom>
        </p:spPr>
      </p:pic>
      <p:sp>
        <p:nvSpPr>
          <p:cNvPr id="12" name="Rectangle 11">
            <a:extLst>
              <a:ext uri="{FF2B5EF4-FFF2-40B4-BE49-F238E27FC236}">
                <a16:creationId xmlns:a16="http://schemas.microsoft.com/office/drawing/2014/main" id="{4AB900CC-5074-4746-A1A4-AF640455B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64185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4947BE-BA76-4910-A99C-7A5BFABA72CA}"/>
              </a:ext>
            </a:extLst>
          </p:cNvPr>
          <p:cNvPicPr>
            <a:picLocks noChangeAspect="1"/>
          </p:cNvPicPr>
          <p:nvPr/>
        </p:nvPicPr>
        <p:blipFill rotWithShape="1">
          <a:blip r:embed="rId2">
            <a:extLst>
              <a:ext uri="{28A0092B-C50C-407E-A947-70E740481C1C}">
                <a14:useLocalDpi xmlns:a14="http://schemas.microsoft.com/office/drawing/2010/main" val="0"/>
              </a:ext>
            </a:extLst>
          </a:blip>
          <a:srcRect l="39148" r="15583"/>
          <a:stretch/>
        </p:blipFill>
        <p:spPr>
          <a:xfrm>
            <a:off x="-32" y="10"/>
            <a:ext cx="12192031" cy="4915066"/>
          </a:xfrm>
          <a:prstGeom prst="rect">
            <a:avLst/>
          </a:prstGeom>
        </p:spPr>
      </p:pic>
      <p:sp>
        <p:nvSpPr>
          <p:cNvPr id="28" name="Rectangle 16">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296309" y="5319167"/>
            <a:ext cx="7599347" cy="822960"/>
          </a:xfrm>
        </p:spPr>
        <p:txBody>
          <a:bodyPr>
            <a:normAutofit/>
          </a:bodyPr>
          <a:lstStyle/>
          <a:p>
            <a:pPr algn="ctr"/>
            <a:r>
              <a:rPr lang="en-US" sz="4400" b="1" dirty="0">
                <a:solidFill>
                  <a:srgbClr val="FFFFFF"/>
                </a:solidFill>
              </a:rPr>
              <a:t>OR THIS?</a:t>
            </a:r>
            <a:br>
              <a:rPr lang="en-US" sz="1600" b="1" dirty="0">
                <a:solidFill>
                  <a:srgbClr val="FFFFFF"/>
                </a:solidFill>
              </a:rPr>
            </a:br>
            <a:r>
              <a:rPr lang="en-US" sz="1100" b="1" dirty="0">
                <a:solidFill>
                  <a:srgbClr val="FFFFFF"/>
                </a:solidFill>
              </a:rPr>
              <a:t>(By </a:t>
            </a:r>
            <a:r>
              <a:rPr lang="en-US" sz="1100" b="1" dirty="0" err="1">
                <a:solidFill>
                  <a:srgbClr val="FFFFFF"/>
                </a:solidFill>
              </a:rPr>
              <a:t>Herbythyme</a:t>
            </a:r>
            <a:r>
              <a:rPr lang="en-US" sz="1100" b="1" dirty="0">
                <a:solidFill>
                  <a:srgbClr val="FFFFFF"/>
                </a:solidFill>
              </a:rPr>
              <a:t> - Own work, CC BY-SA 4.0, </a:t>
            </a:r>
            <a:r>
              <a:rPr lang="en-US" sz="1100" b="1" dirty="0">
                <a:solidFill>
                  <a:srgbClr val="FFFFFF"/>
                </a:solidFill>
                <a:hlinkClick r:id="rId3"/>
              </a:rPr>
              <a:t>https://commons.wikimedia.org/w/index.php?curid=8814022</a:t>
            </a:r>
            <a:r>
              <a:rPr lang="en-US" sz="1100" b="1" dirty="0">
                <a:solidFill>
                  <a:srgbClr val="FFFFFF"/>
                </a:solidFill>
              </a:rPr>
              <a:t>).</a:t>
            </a:r>
          </a:p>
        </p:txBody>
      </p:sp>
      <p:sp>
        <p:nvSpPr>
          <p:cNvPr id="29" name="Rectangle 18">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691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265045" y="605528"/>
            <a:ext cx="2112396" cy="785950"/>
          </a:xfrm>
        </p:spPr>
        <p:txBody>
          <a:bodyPr>
            <a:normAutofit fontScale="90000"/>
          </a:bodyPr>
          <a:lstStyle/>
          <a:p>
            <a:pPr algn="l"/>
            <a:r>
              <a:rPr lang="en-US" sz="5400" b="1" dirty="0"/>
              <a:t>Review:</a:t>
            </a:r>
          </a:p>
        </p:txBody>
      </p:sp>
      <p:sp>
        <p:nvSpPr>
          <p:cNvPr id="4" name="TextBox 3">
            <a:extLst>
              <a:ext uri="{FF2B5EF4-FFF2-40B4-BE49-F238E27FC236}">
                <a16:creationId xmlns:a16="http://schemas.microsoft.com/office/drawing/2014/main" id="{009913CB-D475-476C-9EAA-67B9F3BDE4D3}"/>
              </a:ext>
            </a:extLst>
          </p:cNvPr>
          <p:cNvSpPr txBox="1"/>
          <p:nvPr/>
        </p:nvSpPr>
        <p:spPr>
          <a:xfrm>
            <a:off x="404192" y="1391478"/>
            <a:ext cx="11383616" cy="4616648"/>
          </a:xfrm>
          <a:prstGeom prst="rect">
            <a:avLst/>
          </a:prstGeom>
          <a:solidFill>
            <a:schemeClr val="bg1"/>
          </a:solidFill>
        </p:spPr>
        <p:txBody>
          <a:bodyPr wrap="square" rtlCol="0">
            <a:spAutoFit/>
          </a:bodyPr>
          <a:lstStyle/>
          <a:p>
            <a:pPr>
              <a:spcBef>
                <a:spcPts val="600"/>
              </a:spcBef>
              <a:spcAft>
                <a:spcPts val="600"/>
              </a:spcAft>
            </a:pPr>
            <a:r>
              <a:rPr lang="en-US" sz="1600" b="1" cap="all" spc="200" dirty="0"/>
              <a:t>Consider the following:</a:t>
            </a:r>
          </a:p>
          <a:p>
            <a:pPr>
              <a:spcBef>
                <a:spcPts val="600"/>
              </a:spcBef>
              <a:spcAft>
                <a:spcPts val="600"/>
              </a:spcAft>
            </a:pPr>
            <a:r>
              <a:rPr lang="en-US" sz="1600" b="1" cap="all" spc="200" dirty="0">
                <a:solidFill>
                  <a:schemeClr val="tx2"/>
                </a:solidFill>
              </a:rPr>
              <a:t>Top-down processing</a:t>
            </a:r>
          </a:p>
          <a:p>
            <a:pPr marL="342900" indent="-342900">
              <a:spcBef>
                <a:spcPts val="600"/>
              </a:spcBef>
              <a:spcAft>
                <a:spcPts val="600"/>
              </a:spcAft>
              <a:buFont typeface="Arial" panose="020B0604020202020204" pitchFamily="34" charset="0"/>
              <a:buChar char="•"/>
            </a:pPr>
            <a:r>
              <a:rPr lang="en-US" sz="1600" cap="all" spc="200" dirty="0">
                <a:solidFill>
                  <a:schemeClr val="tx2"/>
                </a:solidFill>
              </a:rPr>
              <a:t>when we read, we might use our world knowledge, also known as our schema, to make sense of the message. </a:t>
            </a:r>
            <a:r>
              <a:rPr lang="en-US" sz="1600" b="1" cap="all" spc="200" dirty="0">
                <a:solidFill>
                  <a:schemeClr val="tx2"/>
                </a:solidFill>
              </a:rPr>
              <a:t>We did this when we read, </a:t>
            </a:r>
            <a:r>
              <a:rPr lang="en-US" sz="1600" b="1" i="1" cap="all" spc="200" dirty="0">
                <a:solidFill>
                  <a:schemeClr val="tx2"/>
                </a:solidFill>
              </a:rPr>
              <a:t>the bus driver</a:t>
            </a:r>
            <a:r>
              <a:rPr lang="en-US" sz="1600" b="1" cap="all" spc="200" dirty="0">
                <a:solidFill>
                  <a:schemeClr val="tx2"/>
                </a:solidFill>
              </a:rPr>
              <a:t>, </a:t>
            </a:r>
            <a:r>
              <a:rPr lang="en-US" sz="1600" b="1" i="1" cap="all" spc="200" dirty="0">
                <a:solidFill>
                  <a:schemeClr val="tx2"/>
                </a:solidFill>
              </a:rPr>
              <a:t>Czech</a:t>
            </a:r>
            <a:r>
              <a:rPr lang="en-US" sz="1600" b="1" cap="all" spc="200" dirty="0">
                <a:solidFill>
                  <a:schemeClr val="tx2"/>
                </a:solidFill>
              </a:rPr>
              <a:t>, </a:t>
            </a:r>
            <a:r>
              <a:rPr lang="en-US" sz="1600" b="1" i="1" cap="all" spc="200" dirty="0">
                <a:solidFill>
                  <a:schemeClr val="tx2"/>
                </a:solidFill>
              </a:rPr>
              <a:t>Paris</a:t>
            </a:r>
            <a:r>
              <a:rPr lang="en-US" sz="1600" b="1" cap="all" spc="200" dirty="0">
                <a:solidFill>
                  <a:schemeClr val="tx2"/>
                </a:solidFill>
              </a:rPr>
              <a:t>, </a:t>
            </a:r>
            <a:r>
              <a:rPr lang="en-US" sz="1600" b="1" i="1" cap="all" spc="200" dirty="0">
                <a:solidFill>
                  <a:schemeClr val="tx2"/>
                </a:solidFill>
              </a:rPr>
              <a:t>joke 2</a:t>
            </a:r>
            <a:r>
              <a:rPr lang="en-US" sz="1600" b="1" cap="all" spc="200" dirty="0">
                <a:solidFill>
                  <a:schemeClr val="tx2"/>
                </a:solidFill>
              </a:rPr>
              <a:t> and </a:t>
            </a:r>
            <a:r>
              <a:rPr lang="en-US" sz="1600" b="1" i="1" cap="all" spc="200" dirty="0">
                <a:solidFill>
                  <a:schemeClr val="tx2"/>
                </a:solidFill>
              </a:rPr>
              <a:t>joke </a:t>
            </a:r>
            <a:r>
              <a:rPr lang="en-US" sz="1600" b="1" cap="all" spc="200" dirty="0">
                <a:solidFill>
                  <a:schemeClr val="tx2"/>
                </a:solidFill>
              </a:rPr>
              <a:t>3 texts.</a:t>
            </a:r>
          </a:p>
          <a:p>
            <a:pPr>
              <a:spcBef>
                <a:spcPts val="600"/>
              </a:spcBef>
              <a:spcAft>
                <a:spcPts val="600"/>
              </a:spcAft>
            </a:pPr>
            <a:r>
              <a:rPr lang="en-US" sz="1600" b="1" cap="all" spc="200" dirty="0">
                <a:solidFill>
                  <a:schemeClr val="tx2"/>
                </a:solidFill>
              </a:rPr>
              <a:t>bottom-up processing</a:t>
            </a:r>
          </a:p>
          <a:p>
            <a:pPr marL="457200" indent="-457200">
              <a:spcBef>
                <a:spcPts val="600"/>
              </a:spcBef>
              <a:spcAft>
                <a:spcPts val="600"/>
              </a:spcAft>
              <a:buFont typeface="Arial" panose="020B0604020202020204" pitchFamily="34" charset="0"/>
              <a:buChar char="•"/>
            </a:pPr>
            <a:r>
              <a:rPr lang="en-US" sz="1600" cap="all" spc="200" dirty="0">
                <a:solidFill>
                  <a:schemeClr val="tx2"/>
                </a:solidFill>
              </a:rPr>
              <a:t>When we read, we might rely more on linguistic clues within a text to derive meaning. </a:t>
            </a:r>
            <a:r>
              <a:rPr lang="en-US" sz="1600" b="1" cap="all" spc="200" dirty="0">
                <a:solidFill>
                  <a:schemeClr val="tx2"/>
                </a:solidFill>
              </a:rPr>
              <a:t>We did this when we read, </a:t>
            </a:r>
            <a:r>
              <a:rPr lang="en-US" sz="1600" b="1" i="1" cap="all" spc="200" dirty="0">
                <a:solidFill>
                  <a:schemeClr val="tx2"/>
                </a:solidFill>
              </a:rPr>
              <a:t>joke 1</a:t>
            </a:r>
            <a:r>
              <a:rPr lang="en-US" sz="1600" b="1" cap="all" spc="200" dirty="0">
                <a:solidFill>
                  <a:schemeClr val="tx2"/>
                </a:solidFill>
              </a:rPr>
              <a:t> and </a:t>
            </a:r>
            <a:r>
              <a:rPr lang="en-US" sz="1600" b="1" i="1" cap="all" spc="200" dirty="0">
                <a:solidFill>
                  <a:schemeClr val="tx2"/>
                </a:solidFill>
              </a:rPr>
              <a:t>the </a:t>
            </a:r>
            <a:r>
              <a:rPr lang="en-US" sz="1600" b="1" i="1" cap="all" spc="200" dirty="0" err="1">
                <a:solidFill>
                  <a:schemeClr val="tx2"/>
                </a:solidFill>
              </a:rPr>
              <a:t>sploony</a:t>
            </a:r>
            <a:r>
              <a:rPr lang="en-US" sz="1600" b="1" i="1" cap="all" spc="200" dirty="0">
                <a:solidFill>
                  <a:schemeClr val="tx2"/>
                </a:solidFill>
              </a:rPr>
              <a:t> </a:t>
            </a:r>
            <a:r>
              <a:rPr lang="en-US" sz="1600" b="1" i="1" cap="all" spc="200" dirty="0" err="1">
                <a:solidFill>
                  <a:schemeClr val="tx2"/>
                </a:solidFill>
              </a:rPr>
              <a:t>urdels</a:t>
            </a:r>
            <a:r>
              <a:rPr lang="en-US" sz="1600" b="1" cap="all" spc="200" dirty="0">
                <a:solidFill>
                  <a:schemeClr val="tx2"/>
                </a:solidFill>
              </a:rPr>
              <a:t> texts.</a:t>
            </a:r>
          </a:p>
          <a:p>
            <a:pPr>
              <a:spcBef>
                <a:spcPts val="600"/>
              </a:spcBef>
              <a:spcAft>
                <a:spcPts val="600"/>
              </a:spcAft>
            </a:pPr>
            <a:r>
              <a:rPr lang="en-US" sz="1600" b="1" cap="all" spc="200" dirty="0">
                <a:solidFill>
                  <a:schemeClr val="tx2"/>
                </a:solidFill>
              </a:rPr>
              <a:t>Top-down and bottom-up processing</a:t>
            </a:r>
          </a:p>
          <a:p>
            <a:pPr marL="457200" indent="-457200">
              <a:spcBef>
                <a:spcPts val="600"/>
              </a:spcBef>
              <a:spcAft>
                <a:spcPts val="600"/>
              </a:spcAft>
              <a:buFont typeface="Arial" panose="020B0604020202020204" pitchFamily="34" charset="0"/>
              <a:buChar char="•"/>
            </a:pPr>
            <a:r>
              <a:rPr lang="en-US" sz="1600" cap="all" spc="200" dirty="0">
                <a:solidFill>
                  <a:schemeClr val="tx2"/>
                </a:solidFill>
              </a:rPr>
              <a:t>Our learners should be encouraged to use both top-down and bottom-up processes as an effective way to understand a text.</a:t>
            </a:r>
          </a:p>
          <a:p>
            <a:pPr marL="457200" indent="-457200">
              <a:spcBef>
                <a:spcPts val="600"/>
              </a:spcBef>
              <a:spcAft>
                <a:spcPts val="600"/>
              </a:spcAft>
              <a:buFont typeface="Arial" panose="020B0604020202020204" pitchFamily="34" charset="0"/>
              <a:buChar char="•"/>
            </a:pPr>
            <a:r>
              <a:rPr lang="en-US" sz="1600" cap="all" spc="200" dirty="0">
                <a:solidFill>
                  <a:schemeClr val="tx2"/>
                </a:solidFill>
              </a:rPr>
              <a:t>Learners can draw on their schematic knowledge and apply some word attack skills to help them deduce meaning while reading. </a:t>
            </a:r>
            <a:r>
              <a:rPr lang="en-US" sz="1600" b="1" cap="all" spc="200" dirty="0">
                <a:solidFill>
                  <a:schemeClr val="tx2"/>
                </a:solidFill>
              </a:rPr>
              <a:t>We did this when we read </a:t>
            </a:r>
            <a:r>
              <a:rPr lang="en-US" sz="1600" b="1" i="1" cap="all" spc="200" dirty="0">
                <a:solidFill>
                  <a:schemeClr val="tx2"/>
                </a:solidFill>
              </a:rPr>
              <a:t>the misty moor</a:t>
            </a:r>
            <a:r>
              <a:rPr lang="en-US" sz="1600" b="1" cap="all" spc="200" dirty="0">
                <a:solidFill>
                  <a:schemeClr val="tx2"/>
                </a:solidFill>
              </a:rPr>
              <a:t> text.</a:t>
            </a:r>
          </a:p>
        </p:txBody>
      </p:sp>
    </p:spTree>
    <p:extLst>
      <p:ext uri="{BB962C8B-B14F-4D97-AF65-F5344CB8AC3E}">
        <p14:creationId xmlns:p14="http://schemas.microsoft.com/office/powerpoint/2010/main" val="306530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CC819B-CC21-4325-AD87-402F6A0838FC}"/>
              </a:ext>
            </a:extLst>
          </p:cNvPr>
          <p:cNvSpPr txBox="1"/>
          <p:nvPr/>
        </p:nvSpPr>
        <p:spPr>
          <a:xfrm>
            <a:off x="3972687" y="2029139"/>
            <a:ext cx="4246626" cy="637337"/>
          </a:xfrm>
          <a:prstGeom prst="rect">
            <a:avLst/>
          </a:prstGeom>
        </p:spPr>
        <p:txBody>
          <a:bodyPr vert="horz" lIns="91440" tIns="45720" rIns="91440" bIns="45720" rtlCol="0">
            <a:normAutofit lnSpcReduction="10000"/>
          </a:bodyPr>
          <a:lstStyle/>
          <a:p>
            <a:pPr defTabSz="914400">
              <a:lnSpc>
                <a:spcPct val="90000"/>
              </a:lnSpc>
              <a:spcBef>
                <a:spcPts val="1200"/>
              </a:spcBef>
              <a:spcAft>
                <a:spcPts val="200"/>
              </a:spcAft>
              <a:buClr>
                <a:schemeClr val="accent1"/>
              </a:buClr>
              <a:buSzPct val="100000"/>
            </a:pPr>
            <a:r>
              <a:rPr lang="en-US" sz="4000" b="1" cap="all" spc="200" dirty="0">
                <a:solidFill>
                  <a:schemeClr val="tx2"/>
                </a:solidFill>
                <a:latin typeface="+mj-lt"/>
              </a:rPr>
              <a:t>Any questions?</a:t>
            </a:r>
          </a:p>
        </p:txBody>
      </p:sp>
    </p:spTree>
    <p:extLst>
      <p:ext uri="{BB962C8B-B14F-4D97-AF65-F5344CB8AC3E}">
        <p14:creationId xmlns:p14="http://schemas.microsoft.com/office/powerpoint/2010/main" val="202945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CF38-DA7A-4FE7-92EB-3D0AC4E3C81D}"/>
              </a:ext>
            </a:extLst>
          </p:cNvPr>
          <p:cNvSpPr>
            <a:spLocks noGrp="1"/>
          </p:cNvSpPr>
          <p:nvPr>
            <p:ph type="ctrTitle"/>
          </p:nvPr>
        </p:nvSpPr>
        <p:spPr>
          <a:xfrm>
            <a:off x="1" y="182990"/>
            <a:ext cx="12191999" cy="674546"/>
          </a:xfrm>
        </p:spPr>
        <p:txBody>
          <a:bodyPr vert="horz" lIns="91440" tIns="45720" rIns="91440" bIns="45720" rtlCol="0" anchor="b">
            <a:normAutofit/>
          </a:bodyPr>
          <a:lstStyle/>
          <a:p>
            <a:pPr algn="ctr"/>
            <a:r>
              <a:rPr lang="en-US" sz="4000" b="1" dirty="0"/>
              <a:t>References:</a:t>
            </a:r>
          </a:p>
        </p:txBody>
      </p:sp>
      <p:sp>
        <p:nvSpPr>
          <p:cNvPr id="4" name="TextBox 3">
            <a:extLst>
              <a:ext uri="{FF2B5EF4-FFF2-40B4-BE49-F238E27FC236}">
                <a16:creationId xmlns:a16="http://schemas.microsoft.com/office/drawing/2014/main" id="{009913CB-D475-476C-9EAA-67B9F3BDE4D3}"/>
              </a:ext>
            </a:extLst>
          </p:cNvPr>
          <p:cNvSpPr txBox="1"/>
          <p:nvPr/>
        </p:nvSpPr>
        <p:spPr>
          <a:xfrm>
            <a:off x="176463" y="756298"/>
            <a:ext cx="5919537" cy="2578099"/>
          </a:xfrm>
          <a:prstGeom prst="rect">
            <a:avLst/>
          </a:prstGeom>
          <a:solidFill>
            <a:schemeClr val="bg1"/>
          </a:solidFill>
        </p:spPr>
        <p:txBody>
          <a:bodyPr vert="horz" lIns="91440" tIns="45720" rIns="91440" bIns="45720" rtlCol="0">
            <a:noAutofit/>
          </a:bodyPr>
          <a:lstStyle/>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err="1">
                <a:latin typeface="+mj-lt"/>
              </a:rPr>
              <a:t>Nutall</a:t>
            </a:r>
            <a:r>
              <a:rPr lang="en-US" sz="2000" b="1" dirty="0">
                <a:latin typeface="+mj-lt"/>
              </a:rPr>
              <a:t>, C (I996). Teaching Reading Skills in a foreign language. Macmillan Heinemann.</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err="1">
                <a:latin typeface="+mj-lt"/>
              </a:rPr>
              <a:t>Thornbury</a:t>
            </a:r>
            <a:r>
              <a:rPr lang="en-US" sz="2000" b="1" dirty="0">
                <a:latin typeface="+mj-lt"/>
              </a:rPr>
              <a:t>, S. (2006). An A-Z of ELT. Macmillan Heinemann.</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rPr>
              <a:t>Translation: Kamila </a:t>
            </a:r>
            <a:r>
              <a:rPr lang="en-US" sz="2000" b="1" dirty="0" err="1">
                <a:latin typeface="+mj-lt"/>
              </a:rPr>
              <a:t>Linková</a:t>
            </a:r>
            <a:r>
              <a:rPr lang="en-US" sz="2000" b="1" dirty="0">
                <a:latin typeface="+mj-lt"/>
              </a:rPr>
              <a:t>. </a:t>
            </a:r>
            <a:r>
              <a:rPr lang="en-US" sz="2000" b="1" dirty="0">
                <a:latin typeface="+mj-lt"/>
                <a:hlinkClick r:id="rId2"/>
              </a:rPr>
              <a:t>kamilaofprague.wordpress.com</a:t>
            </a:r>
            <a:r>
              <a:rPr lang="en-US" sz="2000" b="1" dirty="0">
                <a:latin typeface="+mj-lt"/>
              </a:rPr>
              <a:t> @</a:t>
            </a:r>
            <a:r>
              <a:rPr lang="en-US" sz="2000" b="1" dirty="0" err="1">
                <a:latin typeface="+mj-lt"/>
              </a:rPr>
              <a:t>kamilaofprague</a:t>
            </a:r>
            <a:r>
              <a:rPr lang="en-US" sz="2000" b="1" dirty="0">
                <a:latin typeface="+mj-lt"/>
              </a:rPr>
              <a:t> </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3"/>
              </a:rPr>
              <a:t>https://dictionary.cambridge.org/dictionary/english/get-your-own-way</a:t>
            </a:r>
            <a:endParaRPr lang="en-US" sz="20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4"/>
              </a:rPr>
              <a:t>https://images.app.goo.gl/fBd9s2QGWETvZoGH6</a:t>
            </a:r>
            <a:r>
              <a:rPr lang="en-US" sz="2000" b="1" dirty="0">
                <a:latin typeface="+mj-lt"/>
              </a:rPr>
              <a:t> </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endParaRPr lang="en-US" sz="16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endParaRPr lang="en-US" sz="1600" b="1" dirty="0">
              <a:latin typeface="+mj-lt"/>
            </a:endParaRPr>
          </a:p>
        </p:txBody>
      </p:sp>
      <p:sp>
        <p:nvSpPr>
          <p:cNvPr id="5" name="TextBox 4">
            <a:extLst>
              <a:ext uri="{FF2B5EF4-FFF2-40B4-BE49-F238E27FC236}">
                <a16:creationId xmlns:a16="http://schemas.microsoft.com/office/drawing/2014/main" id="{0AD0ED5A-5715-4E00-9EDE-1E9FCCB7E069}"/>
              </a:ext>
            </a:extLst>
          </p:cNvPr>
          <p:cNvSpPr txBox="1"/>
          <p:nvPr/>
        </p:nvSpPr>
        <p:spPr>
          <a:xfrm>
            <a:off x="176463" y="4744991"/>
            <a:ext cx="6753726" cy="1089300"/>
          </a:xfrm>
          <a:prstGeom prst="rect">
            <a:avLst/>
          </a:prstGeom>
          <a:solidFill>
            <a:schemeClr val="bg1"/>
          </a:solidFill>
        </p:spPr>
        <p:txBody>
          <a:bodyPr vert="horz" lIns="91440" tIns="45720" rIns="91440" bIns="45720" rtlCol="0">
            <a:noAutofit/>
          </a:bodyPr>
          <a:lstStyle/>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5"/>
              </a:rPr>
              <a:t>https://www.teachingenglish.org.uk/article/bottom</a:t>
            </a:r>
            <a:endParaRPr lang="en-US" sz="20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6"/>
              </a:rPr>
              <a:t>https://www.teachingenglish.org.uk/article/top-down</a:t>
            </a:r>
            <a:endParaRPr lang="en-US" sz="20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7"/>
              </a:rPr>
              <a:t>https://oupeltglobalblog.com/2014/07/01/bottom-up-decoding-reading-and-listening-for-the-future/</a:t>
            </a:r>
            <a:endParaRPr lang="en-US" sz="2000" b="1" dirty="0">
              <a:latin typeface="+mj-lt"/>
            </a:endParaRPr>
          </a:p>
        </p:txBody>
      </p:sp>
      <p:sp>
        <p:nvSpPr>
          <p:cNvPr id="6" name="Title 1">
            <a:extLst>
              <a:ext uri="{FF2B5EF4-FFF2-40B4-BE49-F238E27FC236}">
                <a16:creationId xmlns:a16="http://schemas.microsoft.com/office/drawing/2014/main" id="{1750B8E8-A6BB-4AD1-A29D-1D1E134AC84E}"/>
              </a:ext>
            </a:extLst>
          </p:cNvPr>
          <p:cNvSpPr txBox="1">
            <a:spLocks/>
          </p:cNvSpPr>
          <p:nvPr/>
        </p:nvSpPr>
        <p:spPr>
          <a:xfrm>
            <a:off x="1" y="4110222"/>
            <a:ext cx="12191999" cy="700406"/>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4000" b="1" dirty="0"/>
              <a:t>Further reading:</a:t>
            </a:r>
          </a:p>
        </p:txBody>
      </p:sp>
      <p:sp>
        <p:nvSpPr>
          <p:cNvPr id="7" name="TextBox 6">
            <a:extLst>
              <a:ext uri="{FF2B5EF4-FFF2-40B4-BE49-F238E27FC236}">
                <a16:creationId xmlns:a16="http://schemas.microsoft.com/office/drawing/2014/main" id="{FECA22A3-50E1-45C2-8D63-01E3AC072D86}"/>
              </a:ext>
            </a:extLst>
          </p:cNvPr>
          <p:cNvSpPr txBox="1"/>
          <p:nvPr/>
        </p:nvSpPr>
        <p:spPr>
          <a:xfrm>
            <a:off x="6095999" y="4786671"/>
            <a:ext cx="5919537" cy="1482186"/>
          </a:xfrm>
          <a:prstGeom prst="rect">
            <a:avLst/>
          </a:prstGeom>
          <a:solidFill>
            <a:schemeClr val="bg1"/>
          </a:solidFill>
        </p:spPr>
        <p:txBody>
          <a:bodyPr vert="horz" lIns="91440" tIns="45720" rIns="91440" bIns="45720" rtlCol="0">
            <a:noAutofit/>
          </a:bodyPr>
          <a:lstStyle/>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8"/>
              </a:rPr>
              <a:t>https://www.whatiselt.com/single-post/2019/07/22/What-is-Top-down-and-Bottom-up-processing</a:t>
            </a:r>
            <a:endParaRPr lang="en-US" sz="20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9"/>
              </a:rPr>
              <a:t>https://en.wikipedia.org/wiki/Frederic_Bartlett</a:t>
            </a:r>
            <a:endParaRPr lang="en-US" sz="2000" b="1" dirty="0">
              <a:latin typeface="+mj-lt"/>
            </a:endParaRPr>
          </a:p>
        </p:txBody>
      </p:sp>
      <p:sp>
        <p:nvSpPr>
          <p:cNvPr id="8" name="TextBox 7">
            <a:extLst>
              <a:ext uri="{FF2B5EF4-FFF2-40B4-BE49-F238E27FC236}">
                <a16:creationId xmlns:a16="http://schemas.microsoft.com/office/drawing/2014/main" id="{B55CFF4B-E134-4D14-9DC2-63C780C9A500}"/>
              </a:ext>
            </a:extLst>
          </p:cNvPr>
          <p:cNvSpPr txBox="1"/>
          <p:nvPr/>
        </p:nvSpPr>
        <p:spPr>
          <a:xfrm>
            <a:off x="6095999" y="774862"/>
            <a:ext cx="5919537" cy="1972917"/>
          </a:xfrm>
          <a:prstGeom prst="rect">
            <a:avLst/>
          </a:prstGeom>
          <a:solidFill>
            <a:schemeClr val="bg1"/>
          </a:solidFill>
        </p:spPr>
        <p:txBody>
          <a:bodyPr vert="horz" lIns="91440" tIns="45720" rIns="91440" bIns="45720" rtlCol="0">
            <a:noAutofit/>
          </a:bodyPr>
          <a:lstStyle/>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10"/>
              </a:rPr>
              <a:t>https://www.macmillandictionary.com/dictionary/british/dark-horse</a:t>
            </a:r>
            <a:endParaRPr lang="en-US" sz="2000" b="1"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u="sng" dirty="0">
                <a:latin typeface="+mj-lt"/>
                <a:hlinkClick r:id="rId11"/>
              </a:rPr>
              <a:t>https://commons.wikimedia.org/w/index.php?curid=5133393</a:t>
            </a:r>
            <a:endParaRPr lang="en-US" sz="2000" b="1" u="sng" dirty="0">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solidFill>
                  <a:srgbClr val="FFFFFF"/>
                </a:solidFill>
                <a:latin typeface="+mj-lt"/>
                <a:hlinkClick r:id="rId12"/>
              </a:rPr>
              <a:t>https://commons.wikimedia.org/w/index.php?curid=6426018</a:t>
            </a:r>
            <a:endParaRPr lang="en-US" sz="2000" b="1" dirty="0">
              <a:solidFill>
                <a:srgbClr val="FFFFFF"/>
              </a:solidFill>
              <a:latin typeface="+mj-lt"/>
            </a:endParaRP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solidFill>
                  <a:srgbClr val="FFFFFF"/>
                </a:solidFill>
                <a:latin typeface="+mj-lt"/>
                <a:hlinkClick r:id="rId13"/>
              </a:rPr>
              <a:t>https://commons.wikimedia.org/w/index.php?curid=8814022</a:t>
            </a:r>
            <a:r>
              <a:rPr lang="en-US" sz="2000" b="1" dirty="0">
                <a:solidFill>
                  <a:srgbClr val="FFFFFF"/>
                </a:solidFill>
                <a:latin typeface="+mj-lt"/>
              </a:rPr>
              <a:t>)</a:t>
            </a:r>
          </a:p>
          <a:p>
            <a:pPr marL="342900" indent="-342900" defTabSz="914400">
              <a:lnSpc>
                <a:spcPct val="90000"/>
              </a:lnSpc>
              <a:spcBef>
                <a:spcPts val="1200"/>
              </a:spcBef>
              <a:spcAft>
                <a:spcPts val="200"/>
              </a:spcAft>
              <a:buClr>
                <a:schemeClr val="accent1"/>
              </a:buClr>
              <a:buSzPct val="100000"/>
              <a:buFont typeface="Arial" panose="020B0604020202020204" pitchFamily="34" charset="0"/>
              <a:buChar char="•"/>
            </a:pPr>
            <a:r>
              <a:rPr lang="en-US" sz="2000" b="1" dirty="0">
                <a:latin typeface="+mj-lt"/>
                <a:hlinkClick r:id="rId14"/>
              </a:rPr>
              <a:t>https://commons.wikimedia.org/w/index.php?curid=803501</a:t>
            </a:r>
            <a:endParaRPr lang="en-US" sz="2000" b="1" dirty="0">
              <a:solidFill>
                <a:srgbClr val="FFFFFF"/>
              </a:solidFill>
              <a:latin typeface="+mj-lt"/>
            </a:endParaRPr>
          </a:p>
        </p:txBody>
      </p:sp>
    </p:spTree>
    <p:extLst>
      <p:ext uri="{BB962C8B-B14F-4D97-AF65-F5344CB8AC3E}">
        <p14:creationId xmlns:p14="http://schemas.microsoft.com/office/powerpoint/2010/main" val="65027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124467-7ED2-4729-8B65-DB8ABDB59299}"/>
              </a:ext>
            </a:extLst>
          </p:cNvPr>
          <p:cNvSpPr txBox="1"/>
          <p:nvPr/>
        </p:nvSpPr>
        <p:spPr>
          <a:xfrm>
            <a:off x="965201" y="643467"/>
            <a:ext cx="6255026" cy="5054008"/>
          </a:xfrm>
          <a:prstGeom prst="rect">
            <a:avLst/>
          </a:prstGeom>
        </p:spPr>
        <p:txBody>
          <a:bodyPr vert="horz" lIns="91440" tIns="45720" rIns="91440" bIns="45720" rtlCol="0" anchor="ctr">
            <a:normAutofit/>
          </a:bodyPr>
          <a:lstStyle/>
          <a:p>
            <a:pPr algn="r" defTabSz="914400">
              <a:lnSpc>
                <a:spcPct val="85000"/>
              </a:lnSpc>
              <a:spcBef>
                <a:spcPct val="0"/>
              </a:spcBef>
              <a:spcAft>
                <a:spcPts val="600"/>
              </a:spcAft>
            </a:pPr>
            <a:r>
              <a:rPr lang="en-US" sz="8000" b="1" cap="all" spc="-50" dirty="0">
                <a:ln w="3175" cmpd="sng">
                  <a:noFill/>
                </a:ln>
                <a:solidFill>
                  <a:schemeClr val="tx1">
                    <a:lumMod val="85000"/>
                    <a:lumOff val="15000"/>
                  </a:schemeClr>
                </a:solidFill>
                <a:latin typeface="+mj-lt"/>
                <a:ea typeface="+mj-ea"/>
                <a:cs typeface="+mj-cs"/>
              </a:rPr>
              <a:t>THANK YOU</a:t>
            </a:r>
          </a:p>
        </p:txBody>
      </p:sp>
      <p:sp>
        <p:nvSpPr>
          <p:cNvPr id="3" name="TextBox 2">
            <a:extLst>
              <a:ext uri="{FF2B5EF4-FFF2-40B4-BE49-F238E27FC236}">
                <a16:creationId xmlns:a16="http://schemas.microsoft.com/office/drawing/2014/main" id="{8A2976C2-6CF4-4B88-A9C6-D0926E704111}"/>
              </a:ext>
            </a:extLst>
          </p:cNvPr>
          <p:cNvSpPr txBox="1"/>
          <p:nvPr/>
        </p:nvSpPr>
        <p:spPr>
          <a:xfrm>
            <a:off x="3951746" y="4648047"/>
            <a:ext cx="4288507" cy="830997"/>
          </a:xfrm>
          <a:prstGeom prst="rect">
            <a:avLst/>
          </a:prstGeom>
          <a:noFill/>
        </p:spPr>
        <p:txBody>
          <a:bodyPr wrap="square" rtlCol="0">
            <a:spAutoFit/>
          </a:bodyPr>
          <a:lstStyle/>
          <a:p>
            <a:pPr algn="ctr"/>
            <a:r>
              <a:rPr lang="en-US" sz="2400" b="1" u="sng" dirty="0">
                <a:latin typeface="+mj-lt"/>
                <a:hlinkClick r:id="rId2"/>
              </a:rPr>
              <a:t>eflsummerschool.wordpress.com</a:t>
            </a:r>
            <a:endParaRPr lang="en-US" sz="2400" b="1" u="sng" dirty="0">
              <a:latin typeface="+mj-lt"/>
            </a:endParaRPr>
          </a:p>
          <a:p>
            <a:pPr algn="ctr"/>
            <a:r>
              <a:rPr lang="en-US" sz="2400" b="1" dirty="0">
                <a:latin typeface="+mj-lt"/>
              </a:rPr>
              <a:t>@</a:t>
            </a:r>
            <a:r>
              <a:rPr lang="en-US" sz="2400" b="1" dirty="0" err="1">
                <a:latin typeface="+mj-lt"/>
              </a:rPr>
              <a:t>EFLsummerschool</a:t>
            </a:r>
            <a:endParaRPr lang="en-US" sz="2400" b="1" dirty="0">
              <a:latin typeface="+mj-lt"/>
            </a:endParaRPr>
          </a:p>
        </p:txBody>
      </p:sp>
      <p:pic>
        <p:nvPicPr>
          <p:cNvPr id="5" name="Picture 4">
            <a:extLst>
              <a:ext uri="{FF2B5EF4-FFF2-40B4-BE49-F238E27FC236}">
                <a16:creationId xmlns:a16="http://schemas.microsoft.com/office/drawing/2014/main" id="{3327CB89-E7E8-47B1-B7BE-43C513A26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9563" y="781203"/>
            <a:ext cx="2857500" cy="2857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A7AD4AFA-CC22-4703-8A66-0A1DB9822CE1}"/>
              </a:ext>
            </a:extLst>
          </p:cNvPr>
          <p:cNvSpPr txBox="1"/>
          <p:nvPr/>
        </p:nvSpPr>
        <p:spPr>
          <a:xfrm rot="20568947">
            <a:off x="104041" y="739866"/>
            <a:ext cx="6949440" cy="1754326"/>
          </a:xfrm>
          <a:prstGeom prst="rect">
            <a:avLst/>
          </a:prstGeom>
          <a:noFill/>
        </p:spPr>
        <p:txBody>
          <a:bodyPr wrap="square" rtlCol="0">
            <a:spAutoFit/>
          </a:bodyPr>
          <a:lstStyle/>
          <a:p>
            <a:r>
              <a:rPr lang="en-US" sz="3600" b="1" dirty="0">
                <a:solidFill>
                  <a:srgbClr val="002060"/>
                </a:solidFill>
                <a:latin typeface="Freestyle Script" panose="030804020302050B0404" pitchFamily="66" charset="0"/>
              </a:rPr>
              <a:t>Remember, this is just an overview!</a:t>
            </a:r>
          </a:p>
          <a:p>
            <a:r>
              <a:rPr lang="en-US" sz="3600" b="1" dirty="0">
                <a:solidFill>
                  <a:srgbClr val="002060"/>
                </a:solidFill>
                <a:latin typeface="Freestyle Script" panose="030804020302050B0404" pitchFamily="66" charset="0"/>
              </a:rPr>
              <a:t>However, I hope this session has caught your interest and motivates you to delve into the subject further!</a:t>
            </a:r>
          </a:p>
        </p:txBody>
      </p:sp>
    </p:spTree>
    <p:extLst>
      <p:ext uri="{BB962C8B-B14F-4D97-AF65-F5344CB8AC3E}">
        <p14:creationId xmlns:p14="http://schemas.microsoft.com/office/powerpoint/2010/main" val="28435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2234</Words>
  <Application>Microsoft Office PowerPoint</Application>
  <PresentationFormat>Widescreen</PresentationFormat>
  <Paragraphs>162</Paragraphs>
  <Slides>25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Calibri Light</vt:lpstr>
      <vt:lpstr>Freestyle Script</vt:lpstr>
      <vt:lpstr>Retrospect</vt:lpstr>
      <vt:lpstr>Custom Design</vt:lpstr>
      <vt:lpstr>PowerPoint Presentation</vt:lpstr>
      <vt:lpstr>Lead in:</vt:lpstr>
      <vt:lpstr>Activity 1:</vt:lpstr>
      <vt:lpstr>The bus driver:</vt:lpstr>
      <vt:lpstr>Understanding Czech:</vt:lpstr>
      <vt:lpstr>Paris:</vt:lpstr>
      <vt:lpstr>Joke 1:</vt:lpstr>
      <vt:lpstr>Joke 2:</vt:lpstr>
      <vt:lpstr>Joke 3:</vt:lpstr>
      <vt:lpstr>Joke 3:</vt:lpstr>
      <vt:lpstr>Word attack:</vt:lpstr>
      <vt:lpstr>PowerPoint Presentation</vt:lpstr>
      <vt:lpstr>Word attack:</vt:lpstr>
      <vt:lpstr>Word attack:</vt:lpstr>
      <vt:lpstr>Word attack:</vt:lpstr>
      <vt:lpstr>Word attack:</vt:lpstr>
      <vt:lpstr>Word attack:</vt:lpstr>
      <vt:lpstr>Word attack:</vt:lpstr>
      <vt:lpstr>Lead in:</vt:lpstr>
      <vt:lpstr>WAS IT THIS? (Source: By: Velela - Own work, CC BY-SA 3.0, https://commons.wikimedia.org/w/index.php?curid=6426018 ).</vt:lpstr>
      <vt:lpstr>OR THIS? (By Herbythyme - Own work, CC BY-SA 4.0, https://commons.wikimedia.org/w/index.php?curid=8814022).</vt:lpstr>
      <vt:lpstr>Review:</vt:lpstr>
      <vt:lpstr>PowerPoint Presentation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Oliver (Morocco)</dc:creator>
  <cp:lastModifiedBy>Robinson, Oliver (Morocco)</cp:lastModifiedBy>
  <cp:revision>9</cp:revision>
  <dcterms:created xsi:type="dcterms:W3CDTF">2019-12-06T12:00:05Z</dcterms:created>
  <dcterms:modified xsi:type="dcterms:W3CDTF">2019-12-06T17:43:06Z</dcterms:modified>
</cp:coreProperties>
</file>