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97" r:id="rId1"/>
  </p:sldMasterIdLst>
  <p:notesMasterIdLst>
    <p:notesMasterId r:id="rId28"/>
  </p:notesMasterIdLst>
  <p:handoutMasterIdLst>
    <p:handoutMasterId r:id="rId29"/>
  </p:handoutMasterIdLst>
  <p:sldIdLst>
    <p:sldId id="281" r:id="rId2"/>
    <p:sldId id="322" r:id="rId3"/>
    <p:sldId id="350" r:id="rId4"/>
    <p:sldId id="357" r:id="rId5"/>
    <p:sldId id="358" r:id="rId6"/>
    <p:sldId id="359" r:id="rId7"/>
    <p:sldId id="338" r:id="rId8"/>
    <p:sldId id="368" r:id="rId9"/>
    <p:sldId id="367" r:id="rId10"/>
    <p:sldId id="366" r:id="rId11"/>
    <p:sldId id="365" r:id="rId12"/>
    <p:sldId id="360" r:id="rId13"/>
    <p:sldId id="375" r:id="rId14"/>
    <p:sldId id="374" r:id="rId15"/>
    <p:sldId id="371" r:id="rId16"/>
    <p:sldId id="372" r:id="rId17"/>
    <p:sldId id="336" r:id="rId18"/>
    <p:sldId id="337" r:id="rId19"/>
    <p:sldId id="339" r:id="rId20"/>
    <p:sldId id="342" r:id="rId21"/>
    <p:sldId id="349" r:id="rId22"/>
    <p:sldId id="377" r:id="rId23"/>
    <p:sldId id="348" r:id="rId24"/>
    <p:sldId id="343" r:id="rId25"/>
    <p:sldId id="340" r:id="rId26"/>
    <p:sldId id="376" r:id="rId27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61"/>
    <a:srgbClr val="005C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1837" autoAdjust="0"/>
  </p:normalViewPr>
  <p:slideViewPr>
    <p:cSldViewPr snapToGrid="0" snapToObjects="1">
      <p:cViewPr varScale="1">
        <p:scale>
          <a:sx n="66" d="100"/>
          <a:sy n="66" d="100"/>
        </p:scale>
        <p:origin x="91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2022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A7BA6-C638-465B-9AAD-85D10B1E07AD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C142D4-5647-4A56-9986-C5881B7B53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26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03045-9E18-4723-8DEC-FFCFCD854557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7F705-F937-46CB-A48B-0D9E19179A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058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71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trainees are not attending from a computer, it may be difficult to switch between their virtual classroom and any other application.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763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tells an anecdote, applying some of the features from slide 12.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55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Trainees discuss the questions in breakout rooms. One person per group summarises and makes notes using their whiteboard (whiteboard.fi).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323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Trainer shares their screen and looks at some of the contributions.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673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Trainer talks more about </a:t>
            </a:r>
            <a:r>
              <a:rPr lang="en-GB" noProof="0" dirty="0"/>
              <a:t>whiteboard.fi.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556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talks more about some of the typical features of this spoken genre.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971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Trainer talks more about some of the typical features of this spoken genre.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655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Trainer talks more about some of the typical features of this spoken genre.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574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Trainer talks more about some of the typical features of this spoken genre.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321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Trainer talks more about some of the typical features of this spoken genre.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676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Trainees go back into breakout rooms and tell their anecdotes. Trainees give feedback and one person records a summary using vocaroo.com.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969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invites individual participants to unmute their microphones and talk about the recording they have just listened to.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321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Trainer talks more about vocaroo.com.</a:t>
            </a:r>
            <a:endParaRPr lang="en-GB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802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talks about these two applications and how they might be used to give feedback.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503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reminds everyone that we generally do not have permission to record our students during class time.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010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7F705-F937-46CB-A48B-0D9E19179A3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196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27886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28711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821007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0656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7785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2629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5414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6708918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547999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804193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380799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2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8173B3F-1AAB-4E63-B163-C06DBFBFE3B0}"/>
              </a:ext>
            </a:extLst>
          </p:cNvPr>
          <p:cNvSpPr txBox="1"/>
          <p:nvPr userDrawn="1"/>
        </p:nvSpPr>
        <p:spPr>
          <a:xfrm>
            <a:off x="4421476" y="6395848"/>
            <a:ext cx="334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8000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E3A6F1-6636-4E5B-9DD0-5E9058E29F26}"/>
              </a:ext>
            </a:extLst>
          </p:cNvPr>
          <p:cNvSpPr txBox="1"/>
          <p:nvPr userDrawn="1"/>
        </p:nvSpPr>
        <p:spPr>
          <a:xfrm>
            <a:off x="4421476" y="6395848"/>
            <a:ext cx="334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eflsummerschool.wordpress.com </a:t>
            </a:r>
          </a:p>
          <a:p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23253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55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0" y="1067008"/>
            <a:ext cx="6254750" cy="5054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Zoom training: Giving Feedback</a:t>
            </a:r>
          </a:p>
        </p:txBody>
      </p:sp>
    </p:spTree>
    <p:extLst>
      <p:ext uri="{BB962C8B-B14F-4D97-AF65-F5344CB8AC3E}">
        <p14:creationId xmlns:p14="http://schemas.microsoft.com/office/powerpoint/2010/main" val="156950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0">
            <a:extLst>
              <a:ext uri="{FF2B5EF4-FFF2-40B4-BE49-F238E27FC236}">
                <a16:creationId xmlns:a16="http://schemas.microsoft.com/office/drawing/2014/main" id="{13FE9996-7EAC-4679-B37D-C1045F42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761DF1FE-5CC8-43D2-A76C-93C76EED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14">
            <a:extLst>
              <a:ext uri="{FF2B5EF4-FFF2-40B4-BE49-F238E27FC236}">
                <a16:creationId xmlns:a16="http://schemas.microsoft.com/office/drawing/2014/main" id="{E161BEBD-A23C-409E-ABC7-73F9EDC02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16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8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3EA216-50E2-4D90-AF1D-6786CCD59E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2370" y="605896"/>
            <a:ext cx="3084844" cy="564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Housekeeping</a:t>
            </a:r>
          </a:p>
        </p:txBody>
      </p:sp>
      <p:sp>
        <p:nvSpPr>
          <p:cNvPr id="31" name="Rectangle 20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C8524-6796-4A1C-A5C8-D0EEA2264CB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278376" y="605896"/>
            <a:ext cx="7779923" cy="564620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 b="0" dirty="0"/>
              <a:t>Mute your microphone.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 b="0" dirty="0"/>
              <a:t>Turn off your camera.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 b="0" dirty="0"/>
              <a:t>Have your mobile phone handy.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 b="0" dirty="0"/>
              <a:t>Make sure you have a pen and paper.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 b="0" dirty="0"/>
              <a:t>Load these two web pages on your computer:</a:t>
            </a:r>
          </a:p>
          <a:p>
            <a:pPr lvl="1"/>
            <a:r>
              <a:rPr lang="en-US" dirty="0"/>
              <a:t>whiteboard.fi (insert class code)</a:t>
            </a:r>
          </a:p>
          <a:p>
            <a:pPr lvl="1"/>
            <a:r>
              <a:rPr lang="en-US" dirty="0"/>
              <a:t>vocaroo.com</a:t>
            </a:r>
          </a:p>
          <a:p>
            <a:r>
              <a:rPr lang="en-US" b="1" dirty="0"/>
              <a:t>Are you attending this session via your mobile phone or tablet device?</a:t>
            </a:r>
          </a:p>
          <a:p>
            <a:r>
              <a:rPr lang="en-US" b="1" dirty="0"/>
              <a:t>If yes, don’t open the links above.</a:t>
            </a:r>
          </a:p>
        </p:txBody>
      </p:sp>
    </p:spTree>
    <p:extLst>
      <p:ext uri="{BB962C8B-B14F-4D97-AF65-F5344CB8AC3E}">
        <p14:creationId xmlns:p14="http://schemas.microsoft.com/office/powerpoint/2010/main" val="2070932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">
            <a:extLst>
              <a:ext uri="{FF2B5EF4-FFF2-40B4-BE49-F238E27FC236}">
                <a16:creationId xmlns:a16="http://schemas.microsoft.com/office/drawing/2014/main" id="{13FE9996-7EAC-4679-B37D-C1045F42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761DF1FE-5CC8-43D2-A76C-93C76EED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14">
            <a:extLst>
              <a:ext uri="{FF2B5EF4-FFF2-40B4-BE49-F238E27FC236}">
                <a16:creationId xmlns:a16="http://schemas.microsoft.com/office/drawing/2014/main" id="{E161BEBD-A23C-409E-ABC7-73F9EDC02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DD6193-6489-4732-8D47-E86E77CEA32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2370" y="605896"/>
            <a:ext cx="3084844" cy="564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This session</a:t>
            </a:r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C0A2-F620-4B95-97C1-5DCF5C90558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742016" y="605896"/>
            <a:ext cx="6413663" cy="564620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We will: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 dirty="0"/>
              <a:t>Look at 4 digital applications.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 dirty="0"/>
              <a:t>Switch between being students and teachers.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r>
              <a:rPr lang="en-US" dirty="0"/>
              <a:t>Have an opportunity to experiment with the technology.</a:t>
            </a:r>
          </a:p>
          <a:p>
            <a:pPr marL="342900" indent="-342900">
              <a:buFont typeface="Calibri" panose="020F050202020403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63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">
            <a:extLst>
              <a:ext uri="{FF2B5EF4-FFF2-40B4-BE49-F238E27FC236}">
                <a16:creationId xmlns:a16="http://schemas.microsoft.com/office/drawing/2014/main" id="{13FE9996-7EAC-4679-B37D-C1045F42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761DF1FE-5CC8-43D2-A76C-93C76EED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14">
            <a:extLst>
              <a:ext uri="{FF2B5EF4-FFF2-40B4-BE49-F238E27FC236}">
                <a16:creationId xmlns:a16="http://schemas.microsoft.com/office/drawing/2014/main" id="{E161BEBD-A23C-409E-ABC7-73F9EDC02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C0A2-F620-4B95-97C1-5DCF5C90558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742016" y="605896"/>
            <a:ext cx="6138019" cy="286791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Telling an anecdote:</a:t>
            </a:r>
          </a:p>
          <a:p>
            <a:pPr marL="0" indent="0">
              <a:buNone/>
            </a:pPr>
            <a:r>
              <a:rPr lang="en-US" sz="4300" b="1" dirty="0"/>
              <a:t>I’m going to tell you a true story which happened to me a few years ago…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7851B45-386B-4177-9384-5A73D49E4FE2}"/>
              </a:ext>
            </a:extLst>
          </p:cNvPr>
          <p:cNvSpPr txBox="1">
            <a:spLocks/>
          </p:cNvSpPr>
          <p:nvPr/>
        </p:nvSpPr>
        <p:spPr>
          <a:xfrm>
            <a:off x="4543161" y="3777523"/>
            <a:ext cx="4187825" cy="23288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As you listen</a:t>
            </a:r>
          </a:p>
          <a:p>
            <a:r>
              <a:rPr lang="en-US" sz="2800"/>
              <a:t>Make some notes about: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50000"/>
                  </a:schemeClr>
                </a:solidFill>
              </a:rPr>
              <a:t>What I said.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50000"/>
                  </a:schemeClr>
                </a:solidFill>
              </a:rPr>
              <a:t>How I said it.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3DAD17-C230-40E6-82F0-187645CB77CE}"/>
              </a:ext>
            </a:extLst>
          </p:cNvPr>
          <p:cNvSpPr txBox="1">
            <a:spLocks/>
          </p:cNvSpPr>
          <p:nvPr/>
        </p:nvSpPr>
        <p:spPr>
          <a:xfrm>
            <a:off x="492370" y="605896"/>
            <a:ext cx="3084844" cy="564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srgbClr val="FFFFFF"/>
                </a:solidFill>
              </a:rPr>
              <a:t>Telling an anecdote: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Lead in</a:t>
            </a:r>
          </a:p>
        </p:txBody>
      </p:sp>
    </p:spTree>
    <p:extLst>
      <p:ext uri="{BB962C8B-B14F-4D97-AF65-F5344CB8AC3E}">
        <p14:creationId xmlns:p14="http://schemas.microsoft.com/office/powerpoint/2010/main" val="1061564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">
            <a:extLst>
              <a:ext uri="{FF2B5EF4-FFF2-40B4-BE49-F238E27FC236}">
                <a16:creationId xmlns:a16="http://schemas.microsoft.com/office/drawing/2014/main" id="{13FE9996-7EAC-4679-B37D-C1045F42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761DF1FE-5CC8-43D2-A76C-93C76EED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14">
            <a:extLst>
              <a:ext uri="{FF2B5EF4-FFF2-40B4-BE49-F238E27FC236}">
                <a16:creationId xmlns:a16="http://schemas.microsoft.com/office/drawing/2014/main" id="{E161BEBD-A23C-409E-ABC7-73F9EDC02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DD6193-6489-4732-8D47-E86E77CEA32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2370" y="605896"/>
            <a:ext cx="3084844" cy="564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Telling an anecdote: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Breakout rooms</a:t>
            </a:r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C0A2-F620-4B95-97C1-5DCF5C90558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742016" y="605896"/>
            <a:ext cx="6138019" cy="286791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Telling an anecdote:</a:t>
            </a:r>
          </a:p>
          <a:p>
            <a:pPr marL="0" indent="0">
              <a:buNone/>
            </a:pPr>
            <a:r>
              <a:rPr lang="en-US" sz="4300" b="1" dirty="0"/>
              <a:t>I’m going to tell you a true story which happened to me a few years ago…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7851B45-386B-4177-9384-5A73D49E4FE2}"/>
              </a:ext>
            </a:extLst>
          </p:cNvPr>
          <p:cNvSpPr txBox="1">
            <a:spLocks/>
          </p:cNvSpPr>
          <p:nvPr/>
        </p:nvSpPr>
        <p:spPr>
          <a:xfrm>
            <a:off x="4543161" y="3326299"/>
            <a:ext cx="7346292" cy="3428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45720" rIns="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In your breakout rooms comment 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What I said.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How I said it.</a:t>
            </a:r>
          </a:p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Nominate one person in your group 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Go to whiteboard.fi (insert class code)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1">
                    <a:lumMod val="50000"/>
                  </a:schemeClr>
                </a:solidFill>
              </a:rPr>
              <a:t>Make some notes on your whiteboard to summarise what you all discussed.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4004D91-7ED1-43CA-AF9D-8C76F8A725AB}"/>
              </a:ext>
            </a:extLst>
          </p:cNvPr>
          <p:cNvSpPr txBox="1">
            <a:spLocks/>
          </p:cNvSpPr>
          <p:nvPr/>
        </p:nvSpPr>
        <p:spPr>
          <a:xfrm>
            <a:off x="331889" y="4745863"/>
            <a:ext cx="3411320" cy="1099001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Take a picture of this slide.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971765-257B-40CE-84CD-31D3C05E05C8}"/>
              </a:ext>
            </a:extLst>
          </p:cNvPr>
          <p:cNvSpPr txBox="1">
            <a:spLocks/>
          </p:cNvSpPr>
          <p:nvPr/>
        </p:nvSpPr>
        <p:spPr>
          <a:xfrm>
            <a:off x="355556" y="5914532"/>
            <a:ext cx="3403540" cy="3240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0000"/>
                </a:solidFill>
              </a:rPr>
              <a:t>You have 5 minutes for this.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68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">
            <a:extLst>
              <a:ext uri="{FF2B5EF4-FFF2-40B4-BE49-F238E27FC236}">
                <a16:creationId xmlns:a16="http://schemas.microsoft.com/office/drawing/2014/main" id="{13FE9996-7EAC-4679-B37D-C1045F42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761DF1FE-5CC8-43D2-A76C-93C76EED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14">
            <a:extLst>
              <a:ext uri="{FF2B5EF4-FFF2-40B4-BE49-F238E27FC236}">
                <a16:creationId xmlns:a16="http://schemas.microsoft.com/office/drawing/2014/main" id="{E161BEBD-A23C-409E-ABC7-73F9EDC02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3DAD17-C230-40E6-82F0-187645CB77CE}"/>
              </a:ext>
            </a:extLst>
          </p:cNvPr>
          <p:cNvSpPr txBox="1">
            <a:spLocks/>
          </p:cNvSpPr>
          <p:nvPr/>
        </p:nvSpPr>
        <p:spPr>
          <a:xfrm>
            <a:off x="492370" y="605896"/>
            <a:ext cx="3084844" cy="564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srgbClr val="FFFFFF"/>
                </a:solidFill>
              </a:rPr>
              <a:t>Telling an anecdote: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Feedback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778DB97-9F2B-422A-8B44-7C2348DA792C}"/>
              </a:ext>
            </a:extLst>
          </p:cNvPr>
          <p:cNvSpPr txBox="1">
            <a:spLocks/>
          </p:cNvSpPr>
          <p:nvPr/>
        </p:nvSpPr>
        <p:spPr>
          <a:xfrm>
            <a:off x="5389752" y="3155506"/>
            <a:ext cx="5508763" cy="54698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Let’s look at some of the feedback from this stage.</a:t>
            </a:r>
          </a:p>
        </p:txBody>
      </p:sp>
    </p:spTree>
    <p:extLst>
      <p:ext uri="{BB962C8B-B14F-4D97-AF65-F5344CB8AC3E}">
        <p14:creationId xmlns:p14="http://schemas.microsoft.com/office/powerpoint/2010/main" val="908665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BBC8-20CD-4CBF-8582-3E6DFC2B3B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65329" y="1086540"/>
            <a:ext cx="4055165" cy="74281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whiteboard.fi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A27E2-09A9-4F9D-BB88-33AE092D6C6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46600" y="3206750"/>
            <a:ext cx="5298800" cy="4445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Let’s look at this application in a bit more detail.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31724-A5B5-4052-929D-E3E32F4B0E7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015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7EA81-508E-425E-8076-34BE494267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28242" y="1236283"/>
            <a:ext cx="8678103" cy="558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Telling an anecdote: Genre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54D69-E5E1-4C57-8901-80818C11BB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0238" y="1860026"/>
            <a:ext cx="5275263" cy="23844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en-GB" sz="1800" b="1" dirty="0">
                <a:solidFill>
                  <a:schemeClr val="accent6">
                    <a:lumMod val="75000"/>
                  </a:schemeClr>
                </a:solidFill>
              </a:rPr>
              <a:t>Don’t be afraid to use your emotions. Talk about what you thought and how you felt.</a:t>
            </a:r>
          </a:p>
          <a:p>
            <a:pPr algn="ctr"/>
            <a:r>
              <a:rPr lang="en-GB" sz="1800" b="1" dirty="0">
                <a:solidFill>
                  <a:srgbClr val="FF0000"/>
                </a:solidFill>
              </a:rPr>
              <a:t>‘…there I am standing, all alone and looking like a proper idiot. I wish I’d stayed at home!’</a:t>
            </a:r>
          </a:p>
          <a:p>
            <a:pPr algn="ctr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</a:rPr>
              <a:t>This gives colour to your story and helps people warm to you. It also helps people identify with what you are saying.</a:t>
            </a:r>
          </a:p>
          <a:p>
            <a:pPr algn="ct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46681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7EA81-508E-425E-8076-34BE494267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28242" y="1236283"/>
            <a:ext cx="8678103" cy="558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Telling an anecdote: Genre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54D69-E5E1-4C57-8901-80818C11BB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0238" y="1860026"/>
            <a:ext cx="5275263" cy="23844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en-GB" sz="1800" b="1" dirty="0">
                <a:solidFill>
                  <a:schemeClr val="accent6">
                    <a:lumMod val="75000"/>
                  </a:schemeClr>
                </a:solidFill>
              </a:rPr>
              <a:t>Don’t be afraid to use your emotions. Talk about what you thought and how you felt.</a:t>
            </a:r>
          </a:p>
          <a:p>
            <a:pPr algn="ctr"/>
            <a:r>
              <a:rPr lang="en-GB" sz="1800" b="1" dirty="0">
                <a:solidFill>
                  <a:srgbClr val="FF0000"/>
                </a:solidFill>
              </a:rPr>
              <a:t>‘…there I am standing, all alone and looking like a proper idiot. I wish I’d stayed at home!’</a:t>
            </a:r>
          </a:p>
          <a:p>
            <a:pPr algn="ctr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</a:rPr>
              <a:t>This gives colour to your story and helps people warm to you. It also helps people identify with what you are saying.</a:t>
            </a:r>
          </a:p>
          <a:p>
            <a:pPr algn="ctr"/>
            <a:endParaRPr lang="en-GB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04A76A6-1933-41BA-84D7-FCCF994292FB}"/>
              </a:ext>
            </a:extLst>
          </p:cNvPr>
          <p:cNvSpPr txBox="1">
            <a:spLocks/>
          </p:cNvSpPr>
          <p:nvPr/>
        </p:nvSpPr>
        <p:spPr>
          <a:xfrm>
            <a:off x="5016294" y="3845728"/>
            <a:ext cx="3770242" cy="15753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/>
              <a:t>Use the present tense.</a:t>
            </a:r>
          </a:p>
          <a:p>
            <a:pPr algn="ctr"/>
            <a:r>
              <a:rPr lang="en-GB" sz="1800" i="1" dirty="0">
                <a:solidFill>
                  <a:srgbClr val="FF0000"/>
                </a:solidFill>
              </a:rPr>
              <a:t>‘…so I say to him…’</a:t>
            </a:r>
            <a:endParaRPr lang="en-GB" sz="1800" dirty="0">
              <a:solidFill>
                <a:srgbClr val="FF0000"/>
              </a:solidFill>
            </a:endParaRP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It makes your story more direct and alive.</a:t>
            </a:r>
          </a:p>
          <a:p>
            <a:pPr algn="ctr"/>
            <a:endParaRPr lang="en-GB" sz="1800" dirty="0"/>
          </a:p>
          <a:p>
            <a:pPr algn="ctr"/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884301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7EA81-508E-425E-8076-34BE494267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28242" y="1236283"/>
            <a:ext cx="8678103" cy="558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Telling an anecdote: Genre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54D69-E5E1-4C57-8901-80818C11BB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0238" y="1860026"/>
            <a:ext cx="5275263" cy="23844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en-GB" sz="1800" b="1" dirty="0">
                <a:solidFill>
                  <a:schemeClr val="accent6">
                    <a:lumMod val="75000"/>
                  </a:schemeClr>
                </a:solidFill>
              </a:rPr>
              <a:t>Don’t be afraid to use your emotions. Talk about what you thought and how you felt.</a:t>
            </a:r>
          </a:p>
          <a:p>
            <a:pPr algn="ctr"/>
            <a:r>
              <a:rPr lang="en-GB" sz="1800" b="1" dirty="0">
                <a:solidFill>
                  <a:srgbClr val="FF0000"/>
                </a:solidFill>
              </a:rPr>
              <a:t>‘…there I am standing, all alone and looking like a proper idiot. I wish I’d stayed at home!’</a:t>
            </a:r>
          </a:p>
          <a:p>
            <a:pPr algn="ctr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</a:rPr>
              <a:t>This gives colour to your story and helps people warm to you. It also helps people identify with what you are saying.</a:t>
            </a:r>
          </a:p>
          <a:p>
            <a:pPr algn="ctr"/>
            <a:endParaRPr lang="en-GB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04A76A6-1933-41BA-84D7-FCCF994292FB}"/>
              </a:ext>
            </a:extLst>
          </p:cNvPr>
          <p:cNvSpPr txBox="1">
            <a:spLocks/>
          </p:cNvSpPr>
          <p:nvPr/>
        </p:nvSpPr>
        <p:spPr>
          <a:xfrm>
            <a:off x="5016294" y="3845728"/>
            <a:ext cx="3770242" cy="15753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/>
              <a:t>Use the present tense.</a:t>
            </a:r>
          </a:p>
          <a:p>
            <a:pPr algn="ctr"/>
            <a:r>
              <a:rPr lang="en-GB" sz="1800" i="1" dirty="0">
                <a:solidFill>
                  <a:srgbClr val="FF0000"/>
                </a:solidFill>
              </a:rPr>
              <a:t>‘…so I say to him…’</a:t>
            </a:r>
            <a:endParaRPr lang="en-GB" sz="1800" dirty="0">
              <a:solidFill>
                <a:srgbClr val="FF0000"/>
              </a:solidFill>
            </a:endParaRP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It makes your story more direct and alive.</a:t>
            </a:r>
          </a:p>
          <a:p>
            <a:pPr algn="ctr"/>
            <a:endParaRPr lang="en-GB" sz="1800" dirty="0"/>
          </a:p>
          <a:p>
            <a:pPr algn="ctr"/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CCDFA8-877D-4E3A-AFB5-9254A397BA3F}"/>
              </a:ext>
            </a:extLst>
          </p:cNvPr>
          <p:cNvSpPr txBox="1">
            <a:spLocks/>
          </p:cNvSpPr>
          <p:nvPr/>
        </p:nvSpPr>
        <p:spPr>
          <a:xfrm>
            <a:off x="8640276" y="4863263"/>
            <a:ext cx="3464353" cy="13137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/>
              <a:t>Ask rhetorical questions.</a:t>
            </a:r>
          </a:p>
          <a:p>
            <a:pPr algn="ctr"/>
            <a:r>
              <a:rPr lang="en-GB" sz="1800" i="1" dirty="0">
                <a:solidFill>
                  <a:srgbClr val="FF0000"/>
                </a:solidFill>
              </a:rPr>
              <a:t>‘…so do you know what I do next?’</a:t>
            </a:r>
            <a:endParaRPr lang="en-GB" sz="1800" dirty="0">
              <a:solidFill>
                <a:srgbClr val="FF0000"/>
              </a:solidFill>
            </a:endParaRP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This creates suspense and variety.</a:t>
            </a:r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46152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7EA81-508E-425E-8076-34BE494267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28242" y="1236283"/>
            <a:ext cx="8678103" cy="558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Telling an anecdote: Genre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54D69-E5E1-4C57-8901-80818C11BB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0238" y="1860026"/>
            <a:ext cx="5275263" cy="23844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en-GB" sz="1800" b="1" dirty="0">
                <a:solidFill>
                  <a:schemeClr val="accent6">
                    <a:lumMod val="75000"/>
                  </a:schemeClr>
                </a:solidFill>
              </a:rPr>
              <a:t>Don’t be afraid to use your emotions. Talk about what you thought and how you felt.</a:t>
            </a:r>
          </a:p>
          <a:p>
            <a:pPr algn="ctr"/>
            <a:r>
              <a:rPr lang="en-GB" sz="1800" b="1" dirty="0">
                <a:solidFill>
                  <a:srgbClr val="FF0000"/>
                </a:solidFill>
              </a:rPr>
              <a:t>‘…there I am standing, all alone and looking like a proper idiot. I wish I’d stayed at home!’</a:t>
            </a:r>
          </a:p>
          <a:p>
            <a:pPr algn="ctr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</a:rPr>
              <a:t>This gives colour to your story and helps people warm to you. It also helps people identify with what you are saying.</a:t>
            </a:r>
          </a:p>
          <a:p>
            <a:pPr algn="ctr"/>
            <a:endParaRPr lang="en-GB" sz="18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5A82EDE-B61D-4CBC-92AB-52AA9E590AB0}"/>
              </a:ext>
            </a:extLst>
          </p:cNvPr>
          <p:cNvSpPr txBox="1">
            <a:spLocks/>
          </p:cNvSpPr>
          <p:nvPr/>
        </p:nvSpPr>
        <p:spPr>
          <a:xfrm>
            <a:off x="6036710" y="1860026"/>
            <a:ext cx="5499652" cy="1700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/>
              <a:t>Vary your voice. Speak slowly and quickly, quietly and loudly, imitate other people’s voices, and add long pauses to add suspense</a:t>
            </a:r>
          </a:p>
          <a:p>
            <a:pPr algn="ctr"/>
            <a:r>
              <a:rPr lang="en-GB" sz="1800" dirty="0">
                <a:solidFill>
                  <a:srgbClr val="FF0000"/>
                </a:solidFill>
              </a:rPr>
              <a:t>‘Anyway, he stands up, glares at me and says…’</a:t>
            </a: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This will help keep your listeners interested.</a:t>
            </a:r>
          </a:p>
          <a:p>
            <a:pPr algn="ctr"/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04A76A6-1933-41BA-84D7-FCCF994292FB}"/>
              </a:ext>
            </a:extLst>
          </p:cNvPr>
          <p:cNvSpPr txBox="1">
            <a:spLocks/>
          </p:cNvSpPr>
          <p:nvPr/>
        </p:nvSpPr>
        <p:spPr>
          <a:xfrm>
            <a:off x="5016294" y="3845728"/>
            <a:ext cx="3770242" cy="15753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/>
              <a:t>Use the present tense.</a:t>
            </a:r>
          </a:p>
          <a:p>
            <a:pPr algn="ctr"/>
            <a:r>
              <a:rPr lang="en-GB" sz="1800" i="1" dirty="0">
                <a:solidFill>
                  <a:srgbClr val="FF0000"/>
                </a:solidFill>
              </a:rPr>
              <a:t>‘…so I say to him…’</a:t>
            </a:r>
            <a:endParaRPr lang="en-GB" sz="1800" dirty="0">
              <a:solidFill>
                <a:srgbClr val="FF0000"/>
              </a:solidFill>
            </a:endParaRP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It makes your story more direct and alive.</a:t>
            </a:r>
          </a:p>
          <a:p>
            <a:pPr algn="ctr"/>
            <a:endParaRPr lang="en-GB" sz="1800" dirty="0"/>
          </a:p>
          <a:p>
            <a:pPr algn="ctr"/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CCDFA8-877D-4E3A-AFB5-9254A397BA3F}"/>
              </a:ext>
            </a:extLst>
          </p:cNvPr>
          <p:cNvSpPr txBox="1">
            <a:spLocks/>
          </p:cNvSpPr>
          <p:nvPr/>
        </p:nvSpPr>
        <p:spPr>
          <a:xfrm>
            <a:off x="8640276" y="4863263"/>
            <a:ext cx="3464353" cy="13137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/>
              <a:t>Ask rhetorical questions.</a:t>
            </a:r>
          </a:p>
          <a:p>
            <a:pPr algn="ctr"/>
            <a:r>
              <a:rPr lang="en-GB" sz="1800" i="1" dirty="0">
                <a:solidFill>
                  <a:srgbClr val="FF0000"/>
                </a:solidFill>
              </a:rPr>
              <a:t>‘…so do you know what I do next?’</a:t>
            </a:r>
            <a:endParaRPr lang="en-GB" sz="1800" dirty="0">
              <a:solidFill>
                <a:srgbClr val="FF0000"/>
              </a:solidFill>
            </a:endParaRP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This creates suspense and variety.</a:t>
            </a:r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587955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7EA81-508E-425E-8076-34BE494267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28242" y="1236283"/>
            <a:ext cx="8678103" cy="558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Telling an anecdote: Genre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54D69-E5E1-4C57-8901-80818C11BB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0238" y="1860026"/>
            <a:ext cx="5275263" cy="23844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en-GB" sz="1800" b="1" dirty="0">
                <a:solidFill>
                  <a:schemeClr val="accent6">
                    <a:lumMod val="75000"/>
                  </a:schemeClr>
                </a:solidFill>
              </a:rPr>
              <a:t>Don’t be afraid to use your emotions. Talk about what you thought and how you felt.</a:t>
            </a:r>
          </a:p>
          <a:p>
            <a:pPr algn="ctr"/>
            <a:r>
              <a:rPr lang="en-GB" sz="1800" b="1" dirty="0">
                <a:solidFill>
                  <a:srgbClr val="FF0000"/>
                </a:solidFill>
              </a:rPr>
              <a:t>‘…there I am standing, all alone and looking like a proper idiot. I wish I’d stayed at home!’</a:t>
            </a:r>
          </a:p>
          <a:p>
            <a:pPr algn="ctr"/>
            <a:r>
              <a:rPr lang="en-GB" sz="1800" b="1" dirty="0">
                <a:solidFill>
                  <a:schemeClr val="accent6">
                    <a:lumMod val="50000"/>
                  </a:schemeClr>
                </a:solidFill>
              </a:rPr>
              <a:t>This gives colour to your story and helps people warm to you. It also helps people identify with what you are saying.</a:t>
            </a:r>
          </a:p>
          <a:p>
            <a:pPr algn="ctr"/>
            <a:endParaRPr lang="en-GB" sz="18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5A82EDE-B61D-4CBC-92AB-52AA9E590AB0}"/>
              </a:ext>
            </a:extLst>
          </p:cNvPr>
          <p:cNvSpPr txBox="1">
            <a:spLocks/>
          </p:cNvSpPr>
          <p:nvPr/>
        </p:nvSpPr>
        <p:spPr>
          <a:xfrm>
            <a:off x="6036710" y="1860026"/>
            <a:ext cx="5499652" cy="1700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/>
              <a:t>Vary your voice. Speak slowly and quickly, quietly and loudly, imitate other people’s voices, and add long pauses to add suspense</a:t>
            </a:r>
          </a:p>
          <a:p>
            <a:pPr algn="ctr"/>
            <a:r>
              <a:rPr lang="en-GB" sz="1800" dirty="0">
                <a:solidFill>
                  <a:srgbClr val="FF0000"/>
                </a:solidFill>
              </a:rPr>
              <a:t>‘Anyway, he stands up, glares at me and says…’</a:t>
            </a: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This will help keep your listeners interested.</a:t>
            </a:r>
          </a:p>
          <a:p>
            <a:pPr algn="ctr"/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5351B24-7D73-4B46-BB5F-252E5D92F61D}"/>
              </a:ext>
            </a:extLst>
          </p:cNvPr>
          <p:cNvSpPr txBox="1">
            <a:spLocks/>
          </p:cNvSpPr>
          <p:nvPr/>
        </p:nvSpPr>
        <p:spPr>
          <a:xfrm>
            <a:off x="87371" y="4374338"/>
            <a:ext cx="4838776" cy="18269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>
                <a:solidFill>
                  <a:schemeClr val="accent3"/>
                </a:solidFill>
              </a:rPr>
              <a:t>As a listener</a:t>
            </a:r>
          </a:p>
          <a:p>
            <a:pPr algn="ctr"/>
            <a:r>
              <a:rPr lang="en-GB" sz="1800" dirty="0"/>
              <a:t> Backchannelling.</a:t>
            </a:r>
          </a:p>
          <a:p>
            <a:pPr algn="ctr"/>
            <a:r>
              <a:rPr lang="en-GB" sz="1800" dirty="0">
                <a:solidFill>
                  <a:srgbClr val="FF0000"/>
                </a:solidFill>
              </a:rPr>
              <a:t>Use sounds such as ‘uh-huh’ or words like ‘really?’</a:t>
            </a: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This shows you are really listening.</a:t>
            </a:r>
          </a:p>
          <a:p>
            <a:pPr algn="ctr"/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04A76A6-1933-41BA-84D7-FCCF994292FB}"/>
              </a:ext>
            </a:extLst>
          </p:cNvPr>
          <p:cNvSpPr txBox="1">
            <a:spLocks/>
          </p:cNvSpPr>
          <p:nvPr/>
        </p:nvSpPr>
        <p:spPr>
          <a:xfrm>
            <a:off x="5016294" y="3845728"/>
            <a:ext cx="3770242" cy="15753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/>
              <a:t>Use the present tense.</a:t>
            </a:r>
          </a:p>
          <a:p>
            <a:pPr algn="ctr"/>
            <a:r>
              <a:rPr lang="en-GB" sz="1800" i="1" dirty="0">
                <a:solidFill>
                  <a:srgbClr val="FF0000"/>
                </a:solidFill>
              </a:rPr>
              <a:t>‘…so I say to him…’</a:t>
            </a:r>
            <a:endParaRPr lang="en-GB" sz="1800" dirty="0">
              <a:solidFill>
                <a:srgbClr val="FF0000"/>
              </a:solidFill>
            </a:endParaRP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It makes your story more direct and alive.</a:t>
            </a:r>
          </a:p>
          <a:p>
            <a:pPr algn="ctr"/>
            <a:endParaRPr lang="en-GB" sz="1800" dirty="0"/>
          </a:p>
          <a:p>
            <a:pPr algn="ctr"/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CCDFA8-877D-4E3A-AFB5-9254A397BA3F}"/>
              </a:ext>
            </a:extLst>
          </p:cNvPr>
          <p:cNvSpPr txBox="1">
            <a:spLocks/>
          </p:cNvSpPr>
          <p:nvPr/>
        </p:nvSpPr>
        <p:spPr>
          <a:xfrm>
            <a:off x="8640276" y="4863263"/>
            <a:ext cx="3464353" cy="13137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/>
              <a:t>Ask rhetorical questions.</a:t>
            </a:r>
          </a:p>
          <a:p>
            <a:pPr algn="ctr"/>
            <a:r>
              <a:rPr lang="en-GB" sz="1800" i="1" dirty="0">
                <a:solidFill>
                  <a:srgbClr val="FF0000"/>
                </a:solidFill>
              </a:rPr>
              <a:t>‘…so do you know what I do next?’</a:t>
            </a:r>
            <a:endParaRPr lang="en-GB" sz="1800" dirty="0">
              <a:solidFill>
                <a:srgbClr val="FF0000"/>
              </a:solidFill>
            </a:endParaRPr>
          </a:p>
          <a:p>
            <a:pPr algn="ctr"/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This creates suspense and variety.</a:t>
            </a:r>
            <a:r>
              <a:rPr lang="en-GB" sz="1800" dirty="0"/>
              <a:t> </a:t>
            </a:r>
          </a:p>
          <a:p>
            <a:pPr algn="ct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713265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F6AEB-39FE-4E91-BAC8-45F763C896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2938" y="1165372"/>
            <a:ext cx="9104243" cy="66661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Telling an anecdote: Success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60B0C-C9F2-43FA-AC4E-58A397F58E9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69698" y="1904508"/>
            <a:ext cx="2739061" cy="20557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1800" dirty="0"/>
              <a:t>As a speaker: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you emotions.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the present simple.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Ask rhetorical questions.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Vary your voice.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DFDB0-CA6F-4D5D-965B-781976CC6BC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132281" y="1884623"/>
            <a:ext cx="2890021" cy="984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1800" dirty="0"/>
              <a:t>As a listener: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sounds and words to show you are listening.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D3DCA-00B8-46AF-83EC-B63F80D4B1C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9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F6AEB-39FE-4E91-BAC8-45F763C896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2938" y="1165372"/>
            <a:ext cx="9104243" cy="66661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Telling an anecdote: Success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60B0C-C9F2-43FA-AC4E-58A397F58E9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69698" y="1904508"/>
            <a:ext cx="2739061" cy="20557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1800" dirty="0"/>
              <a:t>As a speaker: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you emotions.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the present simple.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Ask rhetorical questions.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Vary your voice.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DFDB0-CA6F-4D5D-965B-781976CC6BC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132281" y="1884623"/>
            <a:ext cx="2890021" cy="984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1800" dirty="0"/>
              <a:t>As a listener: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sounds and words to show you are listening.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D3DCA-00B8-46AF-83EC-B63F80D4B1C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9E2759-F1FA-42FF-A598-9F0F0271B41D}"/>
              </a:ext>
            </a:extLst>
          </p:cNvPr>
          <p:cNvSpPr txBox="1">
            <a:spLocks/>
          </p:cNvSpPr>
          <p:nvPr/>
        </p:nvSpPr>
        <p:spPr>
          <a:xfrm>
            <a:off x="3402455" y="1904508"/>
            <a:ext cx="4933936" cy="1679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Now I’m going to put you into different rooms: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Think of a story.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Tell your anecdote.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Try and incorporate the </a:t>
            </a:r>
            <a:r>
              <a:rPr lang="en-US" sz="1800" dirty="0"/>
              <a:t>success criteria</a:t>
            </a:r>
            <a:r>
              <a:rPr lang="en-US" sz="1800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4307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F6AEB-39FE-4E91-BAC8-45F763C896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2938" y="1165372"/>
            <a:ext cx="9104243" cy="66661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Telling an anecdote: Success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60B0C-C9F2-43FA-AC4E-58A397F58E9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69698" y="1904508"/>
            <a:ext cx="2739061" cy="20557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1800" dirty="0"/>
              <a:t>As a speaker: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you emotions.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the present simple.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Ask rhetorical questions.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Vary your voice.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DFDB0-CA6F-4D5D-965B-781976CC6BC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132281" y="1884623"/>
            <a:ext cx="2890021" cy="984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1800" dirty="0"/>
              <a:t>As a listener: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sounds and words to show you are listening.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D3DCA-00B8-46AF-83EC-B63F80D4B1C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9E2759-F1FA-42FF-A598-9F0F0271B41D}"/>
              </a:ext>
            </a:extLst>
          </p:cNvPr>
          <p:cNvSpPr txBox="1">
            <a:spLocks/>
          </p:cNvSpPr>
          <p:nvPr/>
        </p:nvSpPr>
        <p:spPr>
          <a:xfrm>
            <a:off x="3402455" y="1904508"/>
            <a:ext cx="4933936" cy="1679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Now I’m going to put you into different rooms: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Think of a story.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Tell your anecdote.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Try and incorporate the </a:t>
            </a:r>
            <a:r>
              <a:rPr lang="en-US" sz="1800" dirty="0"/>
              <a:t>success criteria</a:t>
            </a:r>
            <a:r>
              <a:rPr lang="en-US" sz="1800" b="0" dirty="0"/>
              <a:t>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FB1B752-66E9-4BEF-86FB-F484180CD64C}"/>
              </a:ext>
            </a:extLst>
          </p:cNvPr>
          <p:cNvSpPr txBox="1">
            <a:spLocks/>
          </p:cNvSpPr>
          <p:nvPr/>
        </p:nvSpPr>
        <p:spPr>
          <a:xfrm>
            <a:off x="2929490" y="3817476"/>
            <a:ext cx="6333019" cy="8092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One person should be the teacher. Take turns at being the teacher: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Listen to each other and make notes. Use the </a:t>
            </a:r>
            <a:r>
              <a:rPr lang="en-US" sz="1800" dirty="0"/>
              <a:t>success criteria</a:t>
            </a:r>
            <a:r>
              <a:rPr lang="en-US" sz="1800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937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F6AEB-39FE-4E91-BAC8-45F763C896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2938" y="1165372"/>
            <a:ext cx="9104243" cy="66661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Telling an anecdote: Success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60B0C-C9F2-43FA-AC4E-58A397F58E9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69698" y="1904508"/>
            <a:ext cx="2739061" cy="20557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1800" dirty="0"/>
              <a:t>As a speaker: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you emotions.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the present simple.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Ask rhetorical questions.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Vary your voice.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DFDB0-CA6F-4D5D-965B-781976CC6BC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132281" y="1884623"/>
            <a:ext cx="2890021" cy="984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1800" dirty="0"/>
              <a:t>As a listener: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Use sounds and words to show you are listening.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D3DCA-00B8-46AF-83EC-B63F80D4B1C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9E2759-F1FA-42FF-A598-9F0F0271B41D}"/>
              </a:ext>
            </a:extLst>
          </p:cNvPr>
          <p:cNvSpPr txBox="1">
            <a:spLocks/>
          </p:cNvSpPr>
          <p:nvPr/>
        </p:nvSpPr>
        <p:spPr>
          <a:xfrm>
            <a:off x="3402455" y="1904508"/>
            <a:ext cx="4933936" cy="1679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Now I’m going to put you into different rooms: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Think of a story.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Tell your anecdote.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Try and incorporate the </a:t>
            </a:r>
            <a:r>
              <a:rPr lang="en-US" sz="1800" dirty="0"/>
              <a:t>success criteria</a:t>
            </a:r>
            <a:r>
              <a:rPr lang="en-US" sz="1800" b="0" dirty="0"/>
              <a:t>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FB1B752-66E9-4BEF-86FB-F484180CD64C}"/>
              </a:ext>
            </a:extLst>
          </p:cNvPr>
          <p:cNvSpPr txBox="1">
            <a:spLocks/>
          </p:cNvSpPr>
          <p:nvPr/>
        </p:nvSpPr>
        <p:spPr>
          <a:xfrm>
            <a:off x="2929490" y="3817476"/>
            <a:ext cx="6333019" cy="8092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One person should be the teacher. Take turns at being the teacher: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Listen to each other and make notes. Use the </a:t>
            </a:r>
            <a:r>
              <a:rPr lang="en-US" sz="1800" dirty="0"/>
              <a:t>success criteria</a:t>
            </a:r>
            <a:r>
              <a:rPr lang="en-US" sz="1800" b="0" dirty="0"/>
              <a:t>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304A37-D6CE-4C46-9E66-02E41FBB5FBE}"/>
              </a:ext>
            </a:extLst>
          </p:cNvPr>
          <p:cNvSpPr txBox="1">
            <a:spLocks/>
          </p:cNvSpPr>
          <p:nvPr/>
        </p:nvSpPr>
        <p:spPr>
          <a:xfrm>
            <a:off x="396275" y="4804689"/>
            <a:ext cx="11399450" cy="12358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When you have finished telling your anecdotes: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Talk together and give each other feedback.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One person should record one, 60 second audio clip </a:t>
            </a:r>
            <a:r>
              <a:rPr lang="en-GB" sz="1800" b="0" dirty="0"/>
              <a:t>summarising</a:t>
            </a:r>
            <a:r>
              <a:rPr lang="en-US" sz="1800" b="0" dirty="0"/>
              <a:t> your feedback using </a:t>
            </a:r>
            <a:r>
              <a:rPr lang="en-GB" sz="1800" dirty="0"/>
              <a:t>vocaroo.com</a:t>
            </a:r>
            <a:r>
              <a:rPr lang="en-GB" sz="1800" b="0" dirty="0"/>
              <a:t> Copy the link.</a:t>
            </a:r>
            <a:endParaRPr lang="en-US" sz="1800" b="0" dirty="0"/>
          </a:p>
          <a:p>
            <a:endParaRPr lang="en-US" sz="2000" b="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F1503B-D392-45BE-9DCF-4A4B4B119DB6}"/>
              </a:ext>
            </a:extLst>
          </p:cNvPr>
          <p:cNvSpPr txBox="1">
            <a:spLocks/>
          </p:cNvSpPr>
          <p:nvPr/>
        </p:nvSpPr>
        <p:spPr>
          <a:xfrm>
            <a:off x="1245703" y="597088"/>
            <a:ext cx="3802643" cy="3904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You have 10 minutes for this.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DF7A7E3-E358-4058-AF3A-11AFD82E0558}"/>
              </a:ext>
            </a:extLst>
          </p:cNvPr>
          <p:cNvSpPr txBox="1">
            <a:spLocks/>
          </p:cNvSpPr>
          <p:nvPr/>
        </p:nvSpPr>
        <p:spPr>
          <a:xfrm>
            <a:off x="8735328" y="66371"/>
            <a:ext cx="3411320" cy="1099001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Take a picture of this slide.</a:t>
            </a:r>
          </a:p>
        </p:txBody>
      </p:sp>
    </p:spTree>
    <p:extLst>
      <p:ext uri="{BB962C8B-B14F-4D97-AF65-F5344CB8AC3E}">
        <p14:creationId xmlns:p14="http://schemas.microsoft.com/office/powerpoint/2010/main" val="1189362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A303E-832B-4C43-AEC6-FF3A34FADF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6800" y="954157"/>
            <a:ext cx="9018104" cy="835577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Telling an anecdote: Audio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A355F-9EDC-450E-9293-F2F1EFB7F27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298713" y="2332935"/>
            <a:ext cx="6892925" cy="19177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If you recorded a feedback summary: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Open the chat box.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Paste your audio summary link there.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A4BCC-DABD-4863-9979-7B4ADEDB2D1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96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A303E-832B-4C43-AEC6-FF3A34FADF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Telling an anecdote: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A355F-9EDC-450E-9293-F2F1EFB7F27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82662" y="1955006"/>
            <a:ext cx="10226675" cy="29479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All participants: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Open the chat box.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Choose a random link.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Click on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Listen to the feedback summary.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When you have finished. Be prepared to share your thoughts when asked.</a:t>
            </a:r>
            <a:endParaRPr lang="en-GB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A4BCC-DABD-4863-9979-7B4ADEDB2D1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139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F290F-B062-412B-9504-C79A180DAD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Telling an anecdote: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A07DC-784A-40DB-A76D-5D7669A5BF3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193800" y="2544969"/>
            <a:ext cx="5631070" cy="5000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Let’s listen to some of the feedback from this stage.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64719-C897-41FB-8AF9-5E06231528F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37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BBC8-20CD-4CBF-8582-3E6DFC2B3B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47776" y="1126435"/>
            <a:ext cx="3538330" cy="67655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GB" dirty="0"/>
              <a:t>vocaroo.com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A27E2-09A9-4F9D-BB88-33AE092D6C6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247776" y="2757005"/>
            <a:ext cx="5219286" cy="4445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Let’s look at this application in a bit more detail.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31724-A5B5-4052-929D-E3E32F4B0E7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815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09BB3-8080-472F-AAB6-A71EB5F706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7289" y="1098550"/>
            <a:ext cx="6096000" cy="7477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Screen capture software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029AC-087B-466F-B32F-2EF111DB29E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457739" y="2106101"/>
            <a:ext cx="3101009" cy="9631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screencast-o-matic.com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obsproject.com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7EE0C-C055-4C11-AB72-B4F77201939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68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09BB3-8080-472F-AAB6-A71EB5F706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7289" y="1098550"/>
            <a:ext cx="6096000" cy="7477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Screen capture software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029AC-087B-466F-B32F-2EF111DB29E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457739" y="2106101"/>
            <a:ext cx="3101009" cy="9631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screencast-o-matic.com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obsproject.com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7EE0C-C055-4C11-AB72-B4F77201939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8F5A17-3930-43D3-B0F9-8CC81B3D4CD3}"/>
              </a:ext>
            </a:extLst>
          </p:cNvPr>
          <p:cNvSpPr txBox="1">
            <a:spLocks/>
          </p:cNvSpPr>
          <p:nvPr/>
        </p:nvSpPr>
        <p:spPr>
          <a:xfrm rot="20039277">
            <a:off x="1599612" y="2412873"/>
            <a:ext cx="9799826" cy="13128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British Council Sans" panose="020B05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FF0000"/>
                </a:solidFill>
              </a:rPr>
              <a:t>Don’t record your lessons!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318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3C384-78D7-419E-8E61-89AA42769B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Review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59A2B-97F0-4FEE-8884-52AFF840D8A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369321" y="1876980"/>
            <a:ext cx="4938713" cy="3732902"/>
          </a:xfrm>
          <a:prstGeom prst="rect">
            <a:avLst/>
          </a:prstGeo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whiteboard.fi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vocaroo.com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screencast-o-matic.com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obsproject.com</a:t>
            </a:r>
          </a:p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/>
              <a:t>Feedback can be tiered.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/>
              <a:t>Use success criteria.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/>
              <a:t>Facilitate peer feedback.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C8932-1DFC-424E-9019-3621276078A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www.britishcouncil.org</a:t>
            </a:r>
          </a:p>
        </p:txBody>
      </p:sp>
    </p:spTree>
    <p:extLst>
      <p:ext uri="{BB962C8B-B14F-4D97-AF65-F5344CB8AC3E}">
        <p14:creationId xmlns:p14="http://schemas.microsoft.com/office/powerpoint/2010/main" val="225255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04100-BD72-42B4-8DE4-DBE255FBEB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Any questions?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9244E-9019-4EAC-B10A-7269101B9A8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6E02C43-C784-4049-ADEA-68A119996D81}"/>
              </a:ext>
            </a:extLst>
          </p:cNvPr>
          <p:cNvSpPr/>
          <p:nvPr/>
        </p:nvSpPr>
        <p:spPr>
          <a:xfrm>
            <a:off x="4600135" y="2307102"/>
            <a:ext cx="1495865" cy="142083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7AEE66-2B2C-403C-A552-C3F44DA72F21}"/>
              </a:ext>
            </a:extLst>
          </p:cNvPr>
          <p:cNvSpPr/>
          <p:nvPr/>
        </p:nvSpPr>
        <p:spPr>
          <a:xfrm>
            <a:off x="5193322" y="3727938"/>
            <a:ext cx="309489" cy="14208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GB"/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6266F74A-8737-4F5E-A79E-88832AA1771C}"/>
              </a:ext>
            </a:extLst>
          </p:cNvPr>
          <p:cNvSpPr/>
          <p:nvPr/>
        </p:nvSpPr>
        <p:spPr>
          <a:xfrm>
            <a:off x="7040064" y="2307102"/>
            <a:ext cx="3671668" cy="1589649"/>
          </a:xfrm>
          <a:prstGeom prst="wedgeRectCallout">
            <a:avLst>
              <a:gd name="adj1" fmla="val -70731"/>
              <a:gd name="adj2" fmla="val -12542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GB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D227472-AC9F-4186-B1AB-E32CB381AF55}"/>
              </a:ext>
            </a:extLst>
          </p:cNvPr>
          <p:cNvSpPr/>
          <p:nvPr/>
        </p:nvSpPr>
        <p:spPr>
          <a:xfrm rot="11402654">
            <a:off x="5267050" y="2914420"/>
            <a:ext cx="1305952" cy="58380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3043F08-68B1-42D0-85DE-0D3E14E0BAA5}"/>
              </a:ext>
            </a:extLst>
          </p:cNvPr>
          <p:cNvSpPr/>
          <p:nvPr/>
        </p:nvSpPr>
        <p:spPr>
          <a:xfrm>
            <a:off x="5359792" y="2518117"/>
            <a:ext cx="143020" cy="19871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853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AF5-DEC5-44B2-8D38-CA358A9DBA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66192" y="1126435"/>
            <a:ext cx="2875722" cy="74281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8619F-C564-4179-B8E2-732E928AA60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11137" y="1846263"/>
            <a:ext cx="11795333" cy="4344987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sz="1600" b="0" dirty="0"/>
              <a:t>I asked my PLN on Twitter </a:t>
            </a:r>
            <a:r>
              <a:rPr lang="en-US" sz="1600" b="1" dirty="0"/>
              <a:t>(</a:t>
            </a:r>
            <a:r>
              <a:rPr lang="en-GB" sz="1600" b="1" dirty="0"/>
              <a:t>@EFLsummerschool)</a:t>
            </a:r>
            <a:r>
              <a:rPr lang="en-US" sz="1600" b="0" dirty="0"/>
              <a:t> for advice and received some excellent responses from: </a:t>
            </a:r>
            <a:r>
              <a:rPr lang="en-GB" sz="1600" b="1" dirty="0"/>
              <a:t>@</a:t>
            </a:r>
            <a:r>
              <a:rPr lang="en-GB" sz="1600" b="1" dirty="0" err="1"/>
              <a:t>ELTExperiences</a:t>
            </a:r>
            <a:r>
              <a:rPr lang="en-GB" sz="1600" b="1" dirty="0"/>
              <a:t>; @</a:t>
            </a:r>
            <a:r>
              <a:rPr lang="en-GB" sz="1600" b="1" dirty="0" err="1"/>
              <a:t>cecilianobreelt</a:t>
            </a:r>
            <a:r>
              <a:rPr lang="en-GB" sz="1600" b="1" dirty="0"/>
              <a:t>; @</a:t>
            </a:r>
            <a:r>
              <a:rPr lang="en-GB" sz="1600" b="1" dirty="0" err="1"/>
              <a:t>HelenChapmanELT</a:t>
            </a:r>
            <a:r>
              <a:rPr lang="en-GB" sz="1600" b="1" dirty="0"/>
              <a:t>; @</a:t>
            </a:r>
            <a:r>
              <a:rPr lang="en-GB" sz="1600" b="1" dirty="0" err="1"/>
              <a:t>andycowle</a:t>
            </a:r>
            <a:r>
              <a:rPr lang="en-GB" sz="1600" b="1" dirty="0"/>
              <a:t>; @</a:t>
            </a:r>
            <a:r>
              <a:rPr lang="en-GB" sz="1600" b="1" dirty="0" err="1"/>
              <a:t>bintmajeed</a:t>
            </a:r>
            <a:r>
              <a:rPr lang="en-GB" sz="1600" b="1" dirty="0"/>
              <a:t>; @</a:t>
            </a:r>
            <a:r>
              <a:rPr lang="en-GB" sz="1600" b="1" dirty="0" err="1"/>
              <a:t>SThackerayBC</a:t>
            </a:r>
            <a:r>
              <a:rPr lang="en-GB" sz="1600" dirty="0"/>
              <a:t>.</a:t>
            </a:r>
            <a:r>
              <a:rPr lang="en-GB" sz="1600" b="0" dirty="0"/>
              <a:t> Thank you.</a:t>
            </a:r>
          </a:p>
          <a:p>
            <a:endParaRPr lang="en-GB" sz="1600" dirty="0"/>
          </a:p>
          <a:p>
            <a:r>
              <a:rPr lang="en-GB" sz="1600" dirty="0"/>
              <a:t>Telling anecdotes adapted from </a:t>
            </a:r>
            <a:r>
              <a:rPr lang="en-GB" sz="1600" b="1" dirty="0"/>
              <a:t>‘How to tell a story or anecdote in English’</a:t>
            </a:r>
            <a:r>
              <a:rPr lang="en-GB" sz="1600" dirty="0"/>
              <a:t>: </a:t>
            </a:r>
            <a:r>
              <a:rPr lang="en-GB" sz="1600" b="0" dirty="0"/>
              <a:t>Gore and Smith. English for Socializing, 2007, page 57. Oxford. OUP.</a:t>
            </a:r>
          </a:p>
          <a:p>
            <a:endParaRPr lang="en-GB" sz="1600" dirty="0"/>
          </a:p>
          <a:p>
            <a:r>
              <a:rPr lang="en-GB" sz="1600" dirty="0"/>
              <a:t>Links: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whiteboard.fi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youtube.com/watch?v=5uz4q_qMHl8&amp;feature=youtu.be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vocaroo.com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www.youtube.com/watch?time_continue=279&amp;v=8jJ-t1cyhx8&amp;feature=emb_logo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screencast-o-matic.com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obsproject.com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00992-F2C0-4365-9B24-CC566B5B7F5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10440988" cy="1809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www.britishcouncil.org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91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0" y="642938"/>
            <a:ext cx="6254750" cy="5054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0EC0CEC-1BF7-FB4F-8AF9-847F9A9BB22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917635" y="642938"/>
            <a:ext cx="5274365" cy="5054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2400" dirty="0"/>
              <a:t>@</a:t>
            </a:r>
            <a:r>
              <a:rPr lang="en-GB" sz="2400" dirty="0" err="1"/>
              <a:t>EFLsummerschool</a:t>
            </a:r>
            <a:endParaRPr lang="en-GB" sz="2400" dirty="0"/>
          </a:p>
          <a:p>
            <a:r>
              <a:rPr lang="en-GB" sz="2400" dirty="0"/>
              <a:t>eflsummerschool.wordpress.com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F4AA82-374A-4A89-88CB-20CEE2078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17" y="419997"/>
            <a:ext cx="1175063" cy="1175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2878411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1825</Words>
  <Application>Microsoft Office PowerPoint</Application>
  <PresentationFormat>Widescreen</PresentationFormat>
  <Paragraphs>246</Paragraphs>
  <Slides>26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 Light</vt:lpstr>
      <vt:lpstr>Calibri</vt:lpstr>
      <vt:lpstr>Retrospect</vt:lpstr>
      <vt:lpstr>Zoom training: Giving Feedback</vt:lpstr>
      <vt:lpstr>Housekeeping</vt:lpstr>
      <vt:lpstr>This session</vt:lpstr>
      <vt:lpstr>PowerPoint Presentation</vt:lpstr>
      <vt:lpstr>Telling an anecdote: Breakout rooms</vt:lpstr>
      <vt:lpstr>PowerPoint Presentation</vt:lpstr>
      <vt:lpstr>whiteboard.fi</vt:lpstr>
      <vt:lpstr>Telling an anecdote: Genre conventions</vt:lpstr>
      <vt:lpstr>Telling an anecdote: Genre conventions</vt:lpstr>
      <vt:lpstr>Telling an anecdote: Genre conventions</vt:lpstr>
      <vt:lpstr>Telling an anecdote: Genre conventions</vt:lpstr>
      <vt:lpstr>Telling an anecdote: Genre conventions</vt:lpstr>
      <vt:lpstr>Telling an anecdote: Success criteria</vt:lpstr>
      <vt:lpstr>Telling an anecdote: Success criteria</vt:lpstr>
      <vt:lpstr>Telling an anecdote: Success criteria</vt:lpstr>
      <vt:lpstr>Telling an anecdote: Success criteria</vt:lpstr>
      <vt:lpstr>Telling an anecdote: Audio summary</vt:lpstr>
      <vt:lpstr>Telling an anecdote: Listening</vt:lpstr>
      <vt:lpstr>Telling an anecdote: Feedback</vt:lpstr>
      <vt:lpstr>vocaroo.com</vt:lpstr>
      <vt:lpstr>Screen capture software</vt:lpstr>
      <vt:lpstr>Screen capture software</vt:lpstr>
      <vt:lpstr>Review</vt:lpstr>
      <vt:lpstr>Any questions?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Zoom training: Giving Feedback</dc:title>
  <dc:creator>Robinson, Oliver (Morocco)</dc:creator>
  <cp:lastModifiedBy>Robinson, Oliver (Morocco)</cp:lastModifiedBy>
  <cp:revision>16</cp:revision>
  <dcterms:created xsi:type="dcterms:W3CDTF">2020-04-02T16:00:24Z</dcterms:created>
  <dcterms:modified xsi:type="dcterms:W3CDTF">2020-04-16T08:33:58Z</dcterms:modified>
</cp:coreProperties>
</file>