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85" r:id="rId1"/>
    <p:sldMasterId id="2147483797" r:id="rId2"/>
  </p:sldMasterIdLst>
  <p:notesMasterIdLst>
    <p:notesMasterId r:id="rId24"/>
  </p:notesMasterIdLst>
  <p:sldIdLst>
    <p:sldId id="256" r:id="rId3"/>
    <p:sldId id="271" r:id="rId4"/>
    <p:sldId id="272" r:id="rId5"/>
    <p:sldId id="280" r:id="rId6"/>
    <p:sldId id="273" r:id="rId7"/>
    <p:sldId id="281" r:id="rId8"/>
    <p:sldId id="274" r:id="rId9"/>
    <p:sldId id="282" r:id="rId10"/>
    <p:sldId id="275" r:id="rId11"/>
    <p:sldId id="276" r:id="rId12"/>
    <p:sldId id="277" r:id="rId13"/>
    <p:sldId id="278" r:id="rId14"/>
    <p:sldId id="287" r:id="rId15"/>
    <p:sldId id="270" r:id="rId16"/>
    <p:sldId id="288" r:id="rId17"/>
    <p:sldId id="285" r:id="rId18"/>
    <p:sldId id="286" r:id="rId19"/>
    <p:sldId id="258" r:id="rId20"/>
    <p:sldId id="262" r:id="rId21"/>
    <p:sldId id="267" r:id="rId22"/>
    <p:sldId id="269" r:id="rId2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00" autoAdjust="0"/>
    <p:restoredTop sz="94249" autoAdjust="0"/>
  </p:normalViewPr>
  <p:slideViewPr>
    <p:cSldViewPr snapToGrid="0">
      <p:cViewPr varScale="1">
        <p:scale>
          <a:sx n="68" d="100"/>
          <a:sy n="68" d="100"/>
        </p:scale>
        <p:origin x="816" y="4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viewProps" Target="viewProp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4A0678E-6D9F-4F73-8885-F9DA3837DA52}" type="datetimeFigureOut">
              <a:rPr lang="en-US" smtClean="0"/>
              <a:t>5/15/2020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E4A8D31-8038-4D2E-9EB7-CF96F82E981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763146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Make a background story to bring the character to life, e.g. It’s Friday afternoon, he’s just been clothes shopping and bought a new shirt, etc.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4A8D31-8038-4D2E-9EB7-CF96F82E9811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168303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Make a background story to bring the character to life, e.g. It’s Friday afternoon, she’s just been clothes shopping and bought some new shoes, etc.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4A8D31-8038-4D2E-9EB7-CF96F82E9811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721722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Dave and Sally are going to go out with their friends. Make it clear that they don’t know each other.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4A8D31-8038-4D2E-9EB7-CF96F82E9811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976509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Continue the story. This is the first time Dave and Sally have met each other.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4A8D31-8038-4D2E-9EB7-CF96F82E9811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119876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Elicit ideas of what might happen next.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4A8D31-8038-4D2E-9EB7-CF96F82E9811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615125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Continue the story.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4A8D31-8038-4D2E-9EB7-CF96F82E9811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05103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Elicit ideas.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4A8D31-8038-4D2E-9EB7-CF96F82E9811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72462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Elicit ideas.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4A8D31-8038-4D2E-9EB7-CF96F82E9811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888617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Elicit ideas. Ask your learners to write sentences with their suggestions.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4A8D31-8038-4D2E-9EB7-CF96F82E9811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252604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Go over the form before putting your learners into groups to check and peer correct their own utterance (slide 10) using these form notes.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4A8D31-8038-4D2E-9EB7-CF96F82E9811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871714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Show slides 14-17.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4A8D31-8038-4D2E-9EB7-CF96F82E9811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413210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Put your learners into groups and allow them to develop a conversation. This could be a series of short interactions with different people or one longer conversation in pairs or small groups.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4A8D31-8038-4D2E-9EB7-CF96F82E9811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606683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0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 dirty="0"/>
              <a:t>Click to edit Master subtitle style</a:t>
            </a:r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Box 3">
            <a:extLst>
              <a:ext uri="{FF2B5EF4-FFF2-40B4-BE49-F238E27FC236}">
                <a16:creationId xmlns:a16="http://schemas.microsoft.com/office/drawing/2014/main" id="{92B841C9-32DE-4275-AA19-2322D0224D7A}"/>
              </a:ext>
            </a:extLst>
          </p:cNvPr>
          <p:cNvSpPr txBox="1"/>
          <p:nvPr userDrawn="1"/>
        </p:nvSpPr>
        <p:spPr>
          <a:xfrm>
            <a:off x="4476545" y="6398324"/>
            <a:ext cx="323576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800" b="1" dirty="0">
                <a:solidFill>
                  <a:schemeClr val="bg1"/>
                </a:solidFill>
                <a:latin typeface="+mj-lt"/>
              </a:rPr>
              <a:t>eflsummerschool.wordpress.com </a:t>
            </a:r>
          </a:p>
          <a:p>
            <a:endParaRPr lang="en-US" sz="1800" b="1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6266588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97280" y="1845734"/>
            <a:ext cx="10058400" cy="40233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996031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295452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9" y="1845734"/>
            <a:ext cx="4937760" cy="40233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108125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923982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583137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227466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8118815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264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blipFill>
            <a:blip r:embed="rId2"/>
            <a:stretch>
              <a:fillRect/>
            </a:stretch>
          </a:blipFill>
        </p:spPr>
        <p:txBody>
          <a:bodyPr lIns="457200" tIns="457200"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3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8836156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757897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4778"/>
            <a:ext cx="2628900" cy="5757421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4778"/>
            <a:ext cx="7734300" cy="5757422"/>
          </a:xfrm>
        </p:spPr>
        <p:txBody>
          <a:bodyPr vert="eaVert" lIns="45720" tIns="0" rIns="4572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7447511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FEBE16-23F9-4B2A-9082-A13B44813A2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9E372B6-CA77-4D84-8440-149217AEB8B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47536251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1BA63D-7FD1-45C8-89A7-5131416514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3FEE96-380C-4278-BCCE-D6538C03669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69248778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0B90C1-1E36-432D-9EDC-8B984E34A5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2FE7088-AF2D-4640-ABFB-4BE69DE7E04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39259722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0BEA54-74E6-4B89-91D8-715C7B4E61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42F73F4-3CC2-4AD2-84DA-4B8BEBA590C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6F764FA-3134-4D03-B118-944ADF51381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12491097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6B9D05-676A-495E-A651-B479BBAF84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33E4B95-FB75-4F28-9E8D-18F2AEFBB65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CC9A20D-F9F0-4272-BBD8-334E5DE2E98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EBF7BFC-248B-47FC-88D1-68EFE8FB9FB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2CD5AE6-12F9-4174-8702-721153C18E2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37296645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783A37-3CA6-46D5-A887-29F083242C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69190575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6408151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073CFE-BDB7-42E3-A275-F925C5E707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840983D-C49A-4DEB-AA0E-6900B7924CF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5B88F7A-D4E1-4630-BF4F-7B743696640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53106384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F32FC3-83CB-4118-B035-B6A29C32FE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76FB601-303B-483E-B500-DDB35CD1424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68FD7A9-86F5-42EE-9991-814CE0429B8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0876192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FAD982-AFB9-4947-9C11-A2C9ED085F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0484AB2-279E-47E4-BD50-42965F104CF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71808901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5EE5F65-86FD-44E0-97CB-B93D6AE00F0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E25DDE3-BCEB-4D24-9742-A37AB58314E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4674034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316"/>
            <a:ext cx="12192001" cy="659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55B4AEC3-0927-4C6A-8082-1052438FC525}"/>
              </a:ext>
            </a:extLst>
          </p:cNvPr>
          <p:cNvSpPr txBox="1"/>
          <p:nvPr userDrawn="1"/>
        </p:nvSpPr>
        <p:spPr>
          <a:xfrm>
            <a:off x="4217223" y="6408374"/>
            <a:ext cx="323576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800" b="1" dirty="0">
                <a:solidFill>
                  <a:schemeClr val="bg1"/>
                </a:solidFill>
                <a:latin typeface="+mj-lt"/>
              </a:rPr>
              <a:t>eflsummerschool.wordpress.com </a:t>
            </a:r>
          </a:p>
          <a:p>
            <a:endParaRPr lang="en-US" sz="1800" b="1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9940422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6" r:id="rId1"/>
    <p:sldLayoutId id="2147483787" r:id="rId2"/>
    <p:sldLayoutId id="2147483788" r:id="rId3"/>
    <p:sldLayoutId id="2147483789" r:id="rId4"/>
    <p:sldLayoutId id="2147483790" r:id="rId5"/>
    <p:sldLayoutId id="2147483791" r:id="rId6"/>
    <p:sldLayoutId id="2147483792" r:id="rId7"/>
    <p:sldLayoutId id="2147483793" r:id="rId8"/>
    <p:sldLayoutId id="2147483794" r:id="rId9"/>
    <p:sldLayoutId id="2147483795" r:id="rId10"/>
    <p:sldLayoutId id="2147483796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7E310AC-B5B4-45A1-9CBE-F00228A0C3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CF79F0E-AEB5-463E-9D7A-189755B0217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8059138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8" r:id="rId1"/>
    <p:sldLayoutId id="2147483799" r:id="rId2"/>
    <p:sldLayoutId id="2147483800" r:id="rId3"/>
    <p:sldLayoutId id="2147483801" r:id="rId4"/>
    <p:sldLayoutId id="2147483802" r:id="rId5"/>
    <p:sldLayoutId id="2147483803" r:id="rId6"/>
    <p:sldLayoutId id="2147483804" r:id="rId7"/>
    <p:sldLayoutId id="2147483805" r:id="rId8"/>
    <p:sldLayoutId id="2147483806" r:id="rId9"/>
    <p:sldLayoutId id="2147483807" r:id="rId10"/>
    <p:sldLayoutId id="2147483808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61124467-7ED2-4729-8B65-DB8ABDB59299}"/>
              </a:ext>
            </a:extLst>
          </p:cNvPr>
          <p:cNvSpPr txBox="1"/>
          <p:nvPr/>
        </p:nvSpPr>
        <p:spPr>
          <a:xfrm>
            <a:off x="965201" y="643467"/>
            <a:ext cx="6255026" cy="505400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algn="r" defTabSz="914400">
              <a:lnSpc>
                <a:spcPct val="85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8000" b="1" cap="all" spc="-50" dirty="0">
                <a:ln w="3175" cmpd="sng"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rPr>
              <a:t>A Story…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9D5069E1-A1E5-4A10-BD40-D396CDF6416B}"/>
              </a:ext>
            </a:extLst>
          </p:cNvPr>
          <p:cNvSpPr txBox="1"/>
          <p:nvPr/>
        </p:nvSpPr>
        <p:spPr>
          <a:xfrm>
            <a:off x="1110364" y="4586069"/>
            <a:ext cx="298235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chemeClr val="accent4"/>
                </a:solidFill>
                <a:latin typeface="+mj-lt"/>
              </a:rPr>
              <a:t>Wish constructions</a:t>
            </a:r>
            <a:endParaRPr lang="en-GB" sz="2800" b="1" dirty="0">
              <a:solidFill>
                <a:schemeClr val="accent4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16503555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B01316FD-A1A1-4D61-9228-DCF3617175D6}"/>
              </a:ext>
            </a:extLst>
          </p:cNvPr>
          <p:cNvSpPr/>
          <p:nvPr/>
        </p:nvSpPr>
        <p:spPr>
          <a:xfrm>
            <a:off x="886265" y="4009292"/>
            <a:ext cx="10325686" cy="7315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F00A79B-F815-4470-B9E4-E4454F7A3CE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64107" y="870815"/>
            <a:ext cx="2514600" cy="4238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695AF519-12FF-4824-BC80-DE75B090B8E0}"/>
              </a:ext>
            </a:extLst>
          </p:cNvPr>
          <p:cNvSpPr txBox="1"/>
          <p:nvPr/>
        </p:nvSpPr>
        <p:spPr>
          <a:xfrm>
            <a:off x="4304467" y="1518887"/>
            <a:ext cx="432048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800" b="1" dirty="0">
                <a:latin typeface="+mj-lt"/>
              </a:rPr>
              <a:t>DAVE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BCB0A82-000A-49D5-B0A3-A0DD70AB9B99}"/>
              </a:ext>
            </a:extLst>
          </p:cNvPr>
          <p:cNvSpPr txBox="1"/>
          <p:nvPr/>
        </p:nvSpPr>
        <p:spPr>
          <a:xfrm>
            <a:off x="4664507" y="3356703"/>
            <a:ext cx="403244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800" b="1" dirty="0">
                <a:latin typeface="+mj-lt"/>
              </a:rPr>
              <a:t>19 YEARS OLD</a:t>
            </a:r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90FEC850-CFDF-4757-A205-1A9A8148ADF4}"/>
              </a:ext>
            </a:extLst>
          </p:cNvPr>
          <p:cNvCxnSpPr/>
          <p:nvPr/>
        </p:nvCxnSpPr>
        <p:spPr>
          <a:xfrm flipH="1">
            <a:off x="3368363" y="1950935"/>
            <a:ext cx="792088" cy="7200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37FAF570-7B70-4A83-B2D3-B71ABD0070D8}"/>
              </a:ext>
            </a:extLst>
          </p:cNvPr>
          <p:cNvCxnSpPr/>
          <p:nvPr/>
        </p:nvCxnSpPr>
        <p:spPr>
          <a:xfrm flipH="1" flipV="1">
            <a:off x="3296355" y="2671015"/>
            <a:ext cx="1152128" cy="86409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2968502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B01316FD-A1A1-4D61-9228-DCF3617175D6}"/>
              </a:ext>
            </a:extLst>
          </p:cNvPr>
          <p:cNvSpPr/>
          <p:nvPr/>
        </p:nvSpPr>
        <p:spPr>
          <a:xfrm>
            <a:off x="886265" y="4009292"/>
            <a:ext cx="10325686" cy="7315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pic>
        <p:nvPicPr>
          <p:cNvPr id="9" name="Picture 2">
            <a:extLst>
              <a:ext uri="{FF2B5EF4-FFF2-40B4-BE49-F238E27FC236}">
                <a16:creationId xmlns:a16="http://schemas.microsoft.com/office/drawing/2014/main" id="{2887BB80-A803-4924-8A2D-3350BB0582E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62679" y="1030312"/>
            <a:ext cx="3095625" cy="3981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D7312B99-34F0-4E83-812E-D26D106211D9}"/>
              </a:ext>
            </a:extLst>
          </p:cNvPr>
          <p:cNvSpPr txBox="1"/>
          <p:nvPr/>
        </p:nvSpPr>
        <p:spPr>
          <a:xfrm>
            <a:off x="4595127" y="1102320"/>
            <a:ext cx="432048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800" b="1" dirty="0">
                <a:latin typeface="+mj-lt"/>
              </a:rPr>
              <a:t>SALLY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EF6DC28-4CA5-41A7-A83D-41B77938F560}"/>
              </a:ext>
            </a:extLst>
          </p:cNvPr>
          <p:cNvSpPr txBox="1"/>
          <p:nvPr/>
        </p:nvSpPr>
        <p:spPr>
          <a:xfrm>
            <a:off x="5099183" y="2614488"/>
            <a:ext cx="403244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800" b="1" dirty="0">
                <a:latin typeface="+mj-lt"/>
              </a:rPr>
              <a:t>19 YEARS OLD</a:t>
            </a:r>
          </a:p>
        </p:txBody>
      </p: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23A15FD2-97B5-42AA-B3E8-1D2FF429C1E7}"/>
              </a:ext>
            </a:extLst>
          </p:cNvPr>
          <p:cNvCxnSpPr>
            <a:stCxn id="10" idx="1"/>
          </p:cNvCxnSpPr>
          <p:nvPr/>
        </p:nvCxnSpPr>
        <p:spPr>
          <a:xfrm flipH="1">
            <a:off x="3731031" y="1517819"/>
            <a:ext cx="864096" cy="52060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287C0912-65A9-4876-944C-28531C2765D1}"/>
              </a:ext>
            </a:extLst>
          </p:cNvPr>
          <p:cNvCxnSpPr/>
          <p:nvPr/>
        </p:nvCxnSpPr>
        <p:spPr>
          <a:xfrm flipH="1" flipV="1">
            <a:off x="3803039" y="2686496"/>
            <a:ext cx="1224136" cy="14401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5634710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61124467-7ED2-4729-8B65-DB8ABDB59299}"/>
              </a:ext>
            </a:extLst>
          </p:cNvPr>
          <p:cNvSpPr txBox="1"/>
          <p:nvPr/>
        </p:nvSpPr>
        <p:spPr>
          <a:xfrm>
            <a:off x="965201" y="643467"/>
            <a:ext cx="10710984" cy="505400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defTabSz="914400">
              <a:lnSpc>
                <a:spcPct val="85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8000" b="1" cap="all" spc="-50" dirty="0">
                <a:ln w="3175" cmpd="sng"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rPr>
              <a:t>It’s Friday night!</a:t>
            </a:r>
          </a:p>
          <a:p>
            <a:pPr defTabSz="914400">
              <a:lnSpc>
                <a:spcPct val="85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8000" b="1" cap="all" spc="-50" dirty="0">
                <a:ln w="3175" cmpd="sng"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rPr>
              <a:t>Party time!</a:t>
            </a:r>
          </a:p>
        </p:txBody>
      </p:sp>
    </p:spTree>
    <p:extLst>
      <p:ext uri="{BB962C8B-B14F-4D97-AF65-F5344CB8AC3E}">
        <p14:creationId xmlns:p14="http://schemas.microsoft.com/office/powerpoint/2010/main" val="280545963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B01316FD-A1A1-4D61-9228-DCF3617175D6}"/>
              </a:ext>
            </a:extLst>
          </p:cNvPr>
          <p:cNvSpPr/>
          <p:nvPr/>
        </p:nvSpPr>
        <p:spPr>
          <a:xfrm>
            <a:off x="886265" y="4009292"/>
            <a:ext cx="10325686" cy="7315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pic>
        <p:nvPicPr>
          <p:cNvPr id="8" name="Picture 2">
            <a:extLst>
              <a:ext uri="{FF2B5EF4-FFF2-40B4-BE49-F238E27FC236}">
                <a16:creationId xmlns:a16="http://schemas.microsoft.com/office/drawing/2014/main" id="{2CD8850B-8D85-44E5-AA27-4DB78009DF7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67783" y="811090"/>
            <a:ext cx="5962650" cy="3829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57810278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61124467-7ED2-4729-8B65-DB8ABDB59299}"/>
              </a:ext>
            </a:extLst>
          </p:cNvPr>
          <p:cNvSpPr txBox="1"/>
          <p:nvPr/>
        </p:nvSpPr>
        <p:spPr>
          <a:xfrm>
            <a:off x="965201" y="643467"/>
            <a:ext cx="10710984" cy="505400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defTabSz="914400">
              <a:lnSpc>
                <a:spcPct val="85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8000" b="1" cap="all" spc="-50" dirty="0">
                <a:ln w="3175" cmpd="sng"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rPr>
              <a:t>Ten minutes later…</a:t>
            </a:r>
          </a:p>
        </p:txBody>
      </p:sp>
    </p:spTree>
    <p:extLst>
      <p:ext uri="{BB962C8B-B14F-4D97-AF65-F5344CB8AC3E}">
        <p14:creationId xmlns:p14="http://schemas.microsoft.com/office/powerpoint/2010/main" val="200827619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B01316FD-A1A1-4D61-9228-DCF3617175D6}"/>
              </a:ext>
            </a:extLst>
          </p:cNvPr>
          <p:cNvSpPr/>
          <p:nvPr/>
        </p:nvSpPr>
        <p:spPr>
          <a:xfrm>
            <a:off x="886265" y="4009292"/>
            <a:ext cx="10325686" cy="7315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A66FC4B4-CA52-41E0-AE65-2F2A43FF898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720393" y="844101"/>
            <a:ext cx="4751214" cy="46518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31907951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61124467-7ED2-4729-8B65-DB8ABDB59299}"/>
              </a:ext>
            </a:extLst>
          </p:cNvPr>
          <p:cNvSpPr txBox="1"/>
          <p:nvPr/>
        </p:nvSpPr>
        <p:spPr>
          <a:xfrm>
            <a:off x="965201" y="643467"/>
            <a:ext cx="10710984" cy="505400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defTabSz="914400">
              <a:lnSpc>
                <a:spcPct val="85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8000" b="1" cap="all" spc="-50" dirty="0">
                <a:ln w="3175" cmpd="sng"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rPr>
              <a:t>There’s a problem…</a:t>
            </a:r>
          </a:p>
        </p:txBody>
      </p:sp>
    </p:spTree>
    <p:extLst>
      <p:ext uri="{BB962C8B-B14F-4D97-AF65-F5344CB8AC3E}">
        <p14:creationId xmlns:p14="http://schemas.microsoft.com/office/powerpoint/2010/main" val="31097864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B01316FD-A1A1-4D61-9228-DCF3617175D6}"/>
              </a:ext>
            </a:extLst>
          </p:cNvPr>
          <p:cNvSpPr/>
          <p:nvPr/>
        </p:nvSpPr>
        <p:spPr>
          <a:xfrm>
            <a:off x="886265" y="4009292"/>
            <a:ext cx="10325686" cy="7315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pic>
        <p:nvPicPr>
          <p:cNvPr id="5" name="Picture 2">
            <a:extLst>
              <a:ext uri="{FF2B5EF4-FFF2-40B4-BE49-F238E27FC236}">
                <a16:creationId xmlns:a16="http://schemas.microsoft.com/office/drawing/2014/main" id="{9733930E-570E-4D9D-8752-4538F074094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714479" y="1152525"/>
            <a:ext cx="8001000" cy="4552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95792807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B01316FD-A1A1-4D61-9228-DCF3617175D6}"/>
              </a:ext>
            </a:extLst>
          </p:cNvPr>
          <p:cNvSpPr/>
          <p:nvPr/>
        </p:nvSpPr>
        <p:spPr>
          <a:xfrm>
            <a:off x="886265" y="4009292"/>
            <a:ext cx="10325686" cy="7315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415E68B2-560A-4FE5-AE13-42F101FDCC6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64553" y="807667"/>
            <a:ext cx="6841182" cy="48439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DAAD99D9-59F2-4986-A9E4-71E8F2EBF60E}"/>
              </a:ext>
            </a:extLst>
          </p:cNvPr>
          <p:cNvSpPr txBox="1"/>
          <p:nvPr/>
        </p:nvSpPr>
        <p:spPr>
          <a:xfrm>
            <a:off x="379827" y="442496"/>
            <a:ext cx="433285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latin typeface="+mj-lt"/>
              </a:rPr>
              <a:t>What is Jim thinking? </a:t>
            </a:r>
            <a:r>
              <a:rPr lang="en-US" sz="3600" dirty="0">
                <a:latin typeface="+mj-lt"/>
              </a:rPr>
              <a:t>Write some sentences starting with, </a:t>
            </a:r>
            <a:r>
              <a:rPr lang="en-US" sz="3600" b="1" dirty="0">
                <a:latin typeface="+mj-lt"/>
              </a:rPr>
              <a:t>‘I wish…’</a:t>
            </a:r>
            <a:endParaRPr lang="en-GB" sz="3600" b="1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5600021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B01316FD-A1A1-4D61-9228-DCF3617175D6}"/>
              </a:ext>
            </a:extLst>
          </p:cNvPr>
          <p:cNvSpPr/>
          <p:nvPr/>
        </p:nvSpPr>
        <p:spPr>
          <a:xfrm>
            <a:off x="886265" y="4009292"/>
            <a:ext cx="10325686" cy="7315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pic>
        <p:nvPicPr>
          <p:cNvPr id="6" name="Picture 2">
            <a:extLst>
              <a:ext uri="{FF2B5EF4-FFF2-40B4-BE49-F238E27FC236}">
                <a16:creationId xmlns:a16="http://schemas.microsoft.com/office/drawing/2014/main" id="{209BD454-6CD4-41D0-8E29-E43156A4A1B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76557" y="942404"/>
            <a:ext cx="7023641" cy="49731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A03D9887-327C-4EC2-8CA9-6770844B677F}"/>
              </a:ext>
            </a:extLst>
          </p:cNvPr>
          <p:cNvSpPr txBox="1"/>
          <p:nvPr/>
        </p:nvSpPr>
        <p:spPr>
          <a:xfrm>
            <a:off x="2954215" y="2278966"/>
            <a:ext cx="250405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latin typeface="+mj-lt"/>
              </a:rPr>
              <a:t>I wish I had a girlfriend.</a:t>
            </a:r>
            <a:endParaRPr lang="en-GB" sz="3600" b="1" dirty="0">
              <a:latin typeface="+mj-lt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1C163A9-021D-4287-953B-E892D8AFB5B4}"/>
              </a:ext>
            </a:extLst>
          </p:cNvPr>
          <p:cNvSpPr txBox="1"/>
          <p:nvPr/>
        </p:nvSpPr>
        <p:spPr>
          <a:xfrm>
            <a:off x="379827" y="442496"/>
            <a:ext cx="43328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latin typeface="+mj-lt"/>
              </a:rPr>
              <a:t>Jim is thinking…</a:t>
            </a:r>
            <a:endParaRPr lang="en-GB" sz="3600" b="1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96176001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B01316FD-A1A1-4D61-9228-DCF3617175D6}"/>
              </a:ext>
            </a:extLst>
          </p:cNvPr>
          <p:cNvSpPr/>
          <p:nvPr/>
        </p:nvSpPr>
        <p:spPr>
          <a:xfrm>
            <a:off x="886265" y="4009292"/>
            <a:ext cx="10325686" cy="7315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BA56033D-3678-4498-84BA-25D9D67E77FB}"/>
              </a:ext>
            </a:extLst>
          </p:cNvPr>
          <p:cNvSpPr txBox="1">
            <a:spLocks/>
          </p:cNvSpPr>
          <p:nvPr/>
        </p:nvSpPr>
        <p:spPr>
          <a:xfrm>
            <a:off x="444304" y="272829"/>
            <a:ext cx="11303391" cy="5973226"/>
          </a:xfrm>
          <a:prstGeom prst="rect">
            <a:avLst/>
          </a:prstGeom>
        </p:spPr>
        <p:txBody>
          <a:bodyPr vert="horz" lIns="91440" tIns="45720" rIns="91440" bIns="45720" rtlCol="0">
            <a:normAutofit fontScale="55000" lnSpcReduction="20000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None/>
              <a:defRPr sz="2400" kern="1200" cap="all" spc="200" baseline="0">
                <a:solidFill>
                  <a:schemeClr val="tx2"/>
                </a:solidFill>
                <a:latin typeface="+mj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2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2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5100" b="1" dirty="0"/>
              <a:t>Wish constructions</a:t>
            </a:r>
            <a:endParaRPr lang="en-GB" sz="2500" dirty="0"/>
          </a:p>
          <a:p>
            <a:r>
              <a:rPr lang="en-GB" sz="2800" b="1" dirty="0">
                <a:solidFill>
                  <a:srgbClr val="FF0000"/>
                </a:solidFill>
              </a:rPr>
              <a:t>WISH + PAST</a:t>
            </a:r>
            <a:endParaRPr lang="en-GB" sz="2800" dirty="0">
              <a:solidFill>
                <a:srgbClr val="FF0000"/>
              </a:solidFill>
            </a:endParaRPr>
          </a:p>
          <a:p>
            <a:r>
              <a:rPr lang="en-GB" sz="2800" b="1" dirty="0"/>
              <a:t>I wish I had a girlfriend.</a:t>
            </a:r>
            <a:endParaRPr lang="en-GB" sz="2800" dirty="0"/>
          </a:p>
          <a:p>
            <a:pPr lvl="1" algn="l"/>
            <a:r>
              <a:rPr lang="en-GB" sz="2800" dirty="0"/>
              <a:t>Do I have a girlfriend? No</a:t>
            </a:r>
          </a:p>
          <a:p>
            <a:pPr lvl="1" algn="l"/>
            <a:r>
              <a:rPr lang="en-GB" sz="2800" dirty="0"/>
              <a:t>Do I want a girlfriend? Yes</a:t>
            </a:r>
          </a:p>
          <a:p>
            <a:pPr lvl="1" algn="l"/>
            <a:r>
              <a:rPr lang="en-GB" sz="2800" dirty="0"/>
              <a:t>Is this relating to the past, present or future? </a:t>
            </a:r>
            <a:r>
              <a:rPr lang="en-GB" sz="2800" b="1" dirty="0"/>
              <a:t>Present</a:t>
            </a:r>
          </a:p>
          <a:p>
            <a:r>
              <a:rPr lang="en-GB" sz="2800" b="1" dirty="0">
                <a:solidFill>
                  <a:srgbClr val="FF0000"/>
                </a:solidFill>
              </a:rPr>
              <a:t>WISH + WOULD/COULD + INFINITIVE</a:t>
            </a:r>
            <a:endParaRPr lang="en-GB" sz="2800" dirty="0">
              <a:solidFill>
                <a:srgbClr val="FF0000"/>
              </a:solidFill>
            </a:endParaRPr>
          </a:p>
          <a:p>
            <a:r>
              <a:rPr lang="en-GB" sz="2800" b="1" dirty="0"/>
              <a:t>I wish she would/could speak to me.</a:t>
            </a:r>
            <a:endParaRPr lang="en-GB" sz="2800" dirty="0"/>
          </a:p>
          <a:p>
            <a:pPr lvl="1" algn="l"/>
            <a:r>
              <a:rPr lang="en-GB" sz="2800" dirty="0"/>
              <a:t>Is she speaking to me? No</a:t>
            </a:r>
          </a:p>
          <a:p>
            <a:pPr lvl="1" algn="l"/>
            <a:r>
              <a:rPr lang="en-GB" sz="2800" dirty="0"/>
              <a:t>Do I want her to speak to me? Yes</a:t>
            </a:r>
          </a:p>
          <a:p>
            <a:pPr lvl="1" algn="l"/>
            <a:r>
              <a:rPr lang="en-GB" sz="2800" dirty="0"/>
              <a:t>Is this relating to the past, present or future? </a:t>
            </a:r>
            <a:r>
              <a:rPr lang="en-GB" sz="2800" b="1" dirty="0"/>
              <a:t>Present</a:t>
            </a:r>
          </a:p>
          <a:p>
            <a:r>
              <a:rPr lang="en-GB" sz="2800" b="1" dirty="0">
                <a:solidFill>
                  <a:srgbClr val="FF0000"/>
                </a:solidFill>
              </a:rPr>
              <a:t>WISH + I + COULD + INFINITIVE</a:t>
            </a:r>
            <a:endParaRPr lang="en-GB" sz="2800" dirty="0">
              <a:solidFill>
                <a:srgbClr val="FF0000"/>
              </a:solidFill>
            </a:endParaRPr>
          </a:p>
          <a:p>
            <a:r>
              <a:rPr lang="en-GB" sz="2800" b="1" dirty="0"/>
              <a:t>I wish I could speak to her.</a:t>
            </a:r>
            <a:endParaRPr lang="en-GB" sz="2800" dirty="0"/>
          </a:p>
          <a:p>
            <a:pPr lvl="1" algn="l"/>
            <a:r>
              <a:rPr lang="en-GB" sz="2800" dirty="0"/>
              <a:t>Am I speaking to her? No</a:t>
            </a:r>
          </a:p>
          <a:p>
            <a:pPr lvl="1" algn="l"/>
            <a:r>
              <a:rPr lang="en-GB" sz="2800" dirty="0"/>
              <a:t>Do I want to speak to her? Yes</a:t>
            </a:r>
          </a:p>
          <a:p>
            <a:pPr lvl="1" algn="l"/>
            <a:r>
              <a:rPr lang="en-GB" sz="2800" dirty="0"/>
              <a:t>Is this relating to the past, present or future? </a:t>
            </a:r>
            <a:r>
              <a:rPr lang="en-GB" sz="2800" b="1" dirty="0"/>
              <a:t>Present</a:t>
            </a:r>
          </a:p>
          <a:p>
            <a:r>
              <a:rPr lang="en-GB" sz="2800" b="1" dirty="0">
                <a:solidFill>
                  <a:srgbClr val="FF0000"/>
                </a:solidFill>
              </a:rPr>
              <a:t>WISH + PAST PERFECT (had + past participle)</a:t>
            </a:r>
            <a:endParaRPr lang="en-GB" sz="2800" dirty="0">
              <a:solidFill>
                <a:srgbClr val="FF0000"/>
              </a:solidFill>
            </a:endParaRPr>
          </a:p>
          <a:p>
            <a:r>
              <a:rPr lang="en-GB" sz="2800" b="1" dirty="0"/>
              <a:t>I wish I had spoken to her first.</a:t>
            </a:r>
            <a:endParaRPr lang="en-GB" sz="2800" dirty="0"/>
          </a:p>
          <a:p>
            <a:pPr lvl="1" algn="l"/>
            <a:r>
              <a:rPr lang="en-GB" sz="2800" dirty="0"/>
              <a:t>Did I speak to her first? No</a:t>
            </a:r>
          </a:p>
          <a:p>
            <a:pPr lvl="1" algn="l"/>
            <a:r>
              <a:rPr lang="en-GB" sz="2800" dirty="0"/>
              <a:t>Do I regret this? Yes</a:t>
            </a:r>
          </a:p>
          <a:p>
            <a:pPr lvl="1" algn="l"/>
            <a:r>
              <a:rPr lang="en-GB" sz="2800" dirty="0"/>
              <a:t>Is this relating to the past, present or future? </a:t>
            </a:r>
            <a:r>
              <a:rPr lang="en-GB" sz="2800" b="1" dirty="0"/>
              <a:t>Past</a:t>
            </a:r>
          </a:p>
          <a:p>
            <a:pPr lvl="1" algn="l"/>
            <a:endParaRPr lang="en-GB" sz="28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7A97F3E-27AD-4D45-AAD6-E7D7E5C5E291}"/>
              </a:ext>
            </a:extLst>
          </p:cNvPr>
          <p:cNvSpPr txBox="1"/>
          <p:nvPr/>
        </p:nvSpPr>
        <p:spPr>
          <a:xfrm>
            <a:off x="9060180" y="1790512"/>
            <a:ext cx="2926079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500" dirty="0">
                <a:latin typeface="+mj-lt"/>
              </a:rPr>
              <a:t>Use </a:t>
            </a:r>
            <a:r>
              <a:rPr lang="en-GB" sz="1500" b="1" dirty="0">
                <a:latin typeface="+mj-lt"/>
              </a:rPr>
              <a:t>would</a:t>
            </a:r>
            <a:r>
              <a:rPr lang="en-GB" sz="1500" dirty="0">
                <a:latin typeface="+mj-lt"/>
              </a:rPr>
              <a:t> when we are annoyed, impatient or dissatisfied and want someone to change their behaviour.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29DBD49-D1EF-475F-B7F4-83CC471F2F7F}"/>
              </a:ext>
            </a:extLst>
          </p:cNvPr>
          <p:cNvSpPr txBox="1"/>
          <p:nvPr/>
        </p:nvSpPr>
        <p:spPr>
          <a:xfrm>
            <a:off x="9060180" y="2849259"/>
            <a:ext cx="2419643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500" dirty="0">
                <a:latin typeface="+mj-lt"/>
              </a:rPr>
              <a:t>Use </a:t>
            </a:r>
            <a:r>
              <a:rPr lang="en-GB" sz="1500" b="1" dirty="0">
                <a:latin typeface="+mj-lt"/>
              </a:rPr>
              <a:t>could</a:t>
            </a:r>
            <a:r>
              <a:rPr lang="en-GB" sz="1500" dirty="0">
                <a:latin typeface="+mj-lt"/>
              </a:rPr>
              <a:t> when we are talking about ability. 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50569CF-4399-45C5-9307-8B7438033FD2}"/>
              </a:ext>
            </a:extLst>
          </p:cNvPr>
          <p:cNvSpPr txBox="1"/>
          <p:nvPr/>
        </p:nvSpPr>
        <p:spPr>
          <a:xfrm>
            <a:off x="8707315" y="5232985"/>
            <a:ext cx="274320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500" dirty="0">
                <a:latin typeface="+mj-lt"/>
              </a:rPr>
              <a:t>Instead of </a:t>
            </a:r>
            <a:r>
              <a:rPr lang="en-GB" sz="1500" b="1" dirty="0">
                <a:latin typeface="+mj-lt"/>
              </a:rPr>
              <a:t>‘wish’</a:t>
            </a:r>
            <a:r>
              <a:rPr lang="en-GB" sz="1500" dirty="0">
                <a:latin typeface="+mj-lt"/>
              </a:rPr>
              <a:t>, you can use, </a:t>
            </a:r>
            <a:r>
              <a:rPr lang="en-GB" sz="1500" b="1" dirty="0">
                <a:latin typeface="+mj-lt"/>
              </a:rPr>
              <a:t>‘if only’</a:t>
            </a:r>
            <a:r>
              <a:rPr lang="en-GB" sz="1500" dirty="0">
                <a:latin typeface="+mj-lt"/>
              </a:rPr>
              <a:t>. ‘If only’ is more emphatic.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A4F1FF4-D9FA-4ABF-9686-4A03C7A6B1E4}"/>
              </a:ext>
            </a:extLst>
          </p:cNvPr>
          <p:cNvSpPr/>
          <p:nvPr/>
        </p:nvSpPr>
        <p:spPr>
          <a:xfrm>
            <a:off x="9060180" y="1790512"/>
            <a:ext cx="2926079" cy="78483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87314212-C5E5-4378-840D-DE6064900B5D}"/>
              </a:ext>
            </a:extLst>
          </p:cNvPr>
          <p:cNvSpPr/>
          <p:nvPr/>
        </p:nvSpPr>
        <p:spPr>
          <a:xfrm>
            <a:off x="9060180" y="2727742"/>
            <a:ext cx="2037471" cy="78483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691FB78D-5C3F-4A92-8F88-96DFFB19F115}"/>
              </a:ext>
            </a:extLst>
          </p:cNvPr>
          <p:cNvCxnSpPr/>
          <p:nvPr/>
        </p:nvCxnSpPr>
        <p:spPr>
          <a:xfrm flipH="1">
            <a:off x="5416062" y="2124222"/>
            <a:ext cx="3446584" cy="45112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9F37BB78-40B1-4928-B604-CDE9AEBB3CDC}"/>
              </a:ext>
            </a:extLst>
          </p:cNvPr>
          <p:cNvCxnSpPr>
            <a:cxnSpLocks/>
          </p:cNvCxnSpPr>
          <p:nvPr/>
        </p:nvCxnSpPr>
        <p:spPr>
          <a:xfrm flipH="1" flipV="1">
            <a:off x="5416062" y="2848708"/>
            <a:ext cx="3405554" cy="316524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Cloud 19">
            <a:extLst>
              <a:ext uri="{FF2B5EF4-FFF2-40B4-BE49-F238E27FC236}">
                <a16:creationId xmlns:a16="http://schemas.microsoft.com/office/drawing/2014/main" id="{ECF75713-7FE6-4364-8450-6DA39B65C9D5}"/>
              </a:ext>
            </a:extLst>
          </p:cNvPr>
          <p:cNvSpPr/>
          <p:nvPr/>
        </p:nvSpPr>
        <p:spPr>
          <a:xfrm>
            <a:off x="8242203" y="4841207"/>
            <a:ext cx="3744056" cy="1337555"/>
          </a:xfrm>
          <a:prstGeom prst="cloud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535263C9-454E-4D63-B733-7125C843C05C}"/>
              </a:ext>
            </a:extLst>
          </p:cNvPr>
          <p:cNvCxnSpPr>
            <a:cxnSpLocks/>
          </p:cNvCxnSpPr>
          <p:nvPr/>
        </p:nvCxnSpPr>
        <p:spPr>
          <a:xfrm flipH="1">
            <a:off x="5416062" y="3165232"/>
            <a:ext cx="3446584" cy="685798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0403253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61124467-7ED2-4729-8B65-DB8ABDB59299}"/>
              </a:ext>
            </a:extLst>
          </p:cNvPr>
          <p:cNvSpPr txBox="1"/>
          <p:nvPr/>
        </p:nvSpPr>
        <p:spPr>
          <a:xfrm>
            <a:off x="965201" y="643467"/>
            <a:ext cx="6255026" cy="505400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algn="r" defTabSz="914400">
              <a:lnSpc>
                <a:spcPct val="85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8000" b="1" cap="all" spc="-50" dirty="0">
                <a:ln w="3175" cmpd="sng"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rPr>
              <a:t>Practice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9D5069E1-A1E5-4A10-BD40-D396CDF6416B}"/>
              </a:ext>
            </a:extLst>
          </p:cNvPr>
          <p:cNvSpPr txBox="1"/>
          <p:nvPr/>
        </p:nvSpPr>
        <p:spPr>
          <a:xfrm>
            <a:off x="1110363" y="4586069"/>
            <a:ext cx="488247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chemeClr val="accent4"/>
                </a:solidFill>
                <a:latin typeface="+mj-lt"/>
              </a:rPr>
              <a:t>Look at these conversations…</a:t>
            </a:r>
            <a:endParaRPr lang="en-GB" sz="2800" b="1" dirty="0">
              <a:solidFill>
                <a:schemeClr val="accent4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06258166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ECB100CE-A91A-468B-97E5-89F02F0B74C8}"/>
              </a:ext>
            </a:extLst>
          </p:cNvPr>
          <p:cNvSpPr/>
          <p:nvPr/>
        </p:nvSpPr>
        <p:spPr>
          <a:xfrm>
            <a:off x="886265" y="4009292"/>
            <a:ext cx="10325686" cy="7315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31C9229-CEC4-488E-B795-8EBC3C56EB6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17453" y="1757080"/>
            <a:ext cx="2514600" cy="4238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2">
            <a:extLst>
              <a:ext uri="{FF2B5EF4-FFF2-40B4-BE49-F238E27FC236}">
                <a16:creationId xmlns:a16="http://schemas.microsoft.com/office/drawing/2014/main" id="{65FF0AEB-D5B2-4762-B6B6-C8E6AA7BD8E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512119" y="2018567"/>
            <a:ext cx="3095625" cy="3981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Speech Bubble: Oval 2">
            <a:extLst>
              <a:ext uri="{FF2B5EF4-FFF2-40B4-BE49-F238E27FC236}">
                <a16:creationId xmlns:a16="http://schemas.microsoft.com/office/drawing/2014/main" id="{AD401630-0397-42DA-A645-DAB56F50696E}"/>
              </a:ext>
            </a:extLst>
          </p:cNvPr>
          <p:cNvSpPr/>
          <p:nvPr/>
        </p:nvSpPr>
        <p:spPr>
          <a:xfrm>
            <a:off x="3245024" y="1298713"/>
            <a:ext cx="2410188" cy="1439708"/>
          </a:xfrm>
          <a:prstGeom prst="wedgeEllipseCallout">
            <a:avLst>
              <a:gd name="adj1" fmla="val -55224"/>
              <a:gd name="adj2" fmla="val 50775"/>
            </a:avLst>
          </a:prstGeom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tx1"/>
                </a:solidFill>
                <a:latin typeface="+mj-lt"/>
              </a:rPr>
              <a:t>I’ve just won the lotto!</a:t>
            </a:r>
            <a:endParaRPr lang="en-GB" sz="2400" b="1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8" name="Speech Bubble: Oval 7">
            <a:extLst>
              <a:ext uri="{FF2B5EF4-FFF2-40B4-BE49-F238E27FC236}">
                <a16:creationId xmlns:a16="http://schemas.microsoft.com/office/drawing/2014/main" id="{FDE0E1A4-E055-4B3A-816F-FD9006B5AABA}"/>
              </a:ext>
            </a:extLst>
          </p:cNvPr>
          <p:cNvSpPr/>
          <p:nvPr/>
        </p:nvSpPr>
        <p:spPr>
          <a:xfrm>
            <a:off x="6421977" y="593837"/>
            <a:ext cx="2410188" cy="1439708"/>
          </a:xfrm>
          <a:prstGeom prst="wedgeEllipseCallout">
            <a:avLst>
              <a:gd name="adj1" fmla="val 22989"/>
              <a:gd name="adj2" fmla="val 67386"/>
            </a:avLst>
          </a:prstGeom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tx1"/>
                </a:solidFill>
                <a:latin typeface="+mj-lt"/>
              </a:rPr>
              <a:t>I wish I was rich!</a:t>
            </a:r>
            <a:endParaRPr lang="en-GB" sz="2400" b="1" dirty="0">
              <a:solidFill>
                <a:schemeClr val="tx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29944380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ECB100CE-A91A-468B-97E5-89F02F0B74C8}"/>
              </a:ext>
            </a:extLst>
          </p:cNvPr>
          <p:cNvSpPr/>
          <p:nvPr/>
        </p:nvSpPr>
        <p:spPr>
          <a:xfrm>
            <a:off x="886265" y="4009292"/>
            <a:ext cx="10325686" cy="7315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31C9229-CEC4-488E-B795-8EBC3C56EB6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616591" y="1761392"/>
            <a:ext cx="2514600" cy="4238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2">
            <a:extLst>
              <a:ext uri="{FF2B5EF4-FFF2-40B4-BE49-F238E27FC236}">
                <a16:creationId xmlns:a16="http://schemas.microsoft.com/office/drawing/2014/main" id="{65FF0AEB-D5B2-4762-B6B6-C8E6AA7BD8E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512998" y="1889979"/>
            <a:ext cx="3095625" cy="3981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Speech Bubble: Oval 9">
            <a:extLst>
              <a:ext uri="{FF2B5EF4-FFF2-40B4-BE49-F238E27FC236}">
                <a16:creationId xmlns:a16="http://schemas.microsoft.com/office/drawing/2014/main" id="{7A6465F1-6188-40E1-88FF-8F3CE0B2A2A3}"/>
              </a:ext>
            </a:extLst>
          </p:cNvPr>
          <p:cNvSpPr/>
          <p:nvPr/>
        </p:nvSpPr>
        <p:spPr>
          <a:xfrm>
            <a:off x="8448061" y="725780"/>
            <a:ext cx="3214393" cy="1439708"/>
          </a:xfrm>
          <a:prstGeom prst="wedgeEllipseCallout">
            <a:avLst>
              <a:gd name="adj1" fmla="val -54912"/>
              <a:gd name="adj2" fmla="val 47844"/>
            </a:avLst>
          </a:prstGeom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tx1"/>
                </a:solidFill>
                <a:latin typeface="+mj-lt"/>
              </a:rPr>
              <a:t>I wish he would say something!</a:t>
            </a:r>
            <a:endParaRPr lang="en-GB" sz="2400" b="1" dirty="0">
              <a:solidFill>
                <a:schemeClr val="tx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17475795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ECB100CE-A91A-468B-97E5-89F02F0B74C8}"/>
              </a:ext>
            </a:extLst>
          </p:cNvPr>
          <p:cNvSpPr/>
          <p:nvPr/>
        </p:nvSpPr>
        <p:spPr>
          <a:xfrm>
            <a:off x="886265" y="4009292"/>
            <a:ext cx="10325686" cy="7315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31C9229-CEC4-488E-B795-8EBC3C56EB6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17453" y="1757080"/>
            <a:ext cx="2514600" cy="4238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2">
            <a:extLst>
              <a:ext uri="{FF2B5EF4-FFF2-40B4-BE49-F238E27FC236}">
                <a16:creationId xmlns:a16="http://schemas.microsoft.com/office/drawing/2014/main" id="{65FF0AEB-D5B2-4762-B6B6-C8E6AA7BD8E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512119" y="2018567"/>
            <a:ext cx="3095625" cy="3981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Speech Bubble: Oval 2">
            <a:extLst>
              <a:ext uri="{FF2B5EF4-FFF2-40B4-BE49-F238E27FC236}">
                <a16:creationId xmlns:a16="http://schemas.microsoft.com/office/drawing/2014/main" id="{AD401630-0397-42DA-A645-DAB56F50696E}"/>
              </a:ext>
            </a:extLst>
          </p:cNvPr>
          <p:cNvSpPr/>
          <p:nvPr/>
        </p:nvSpPr>
        <p:spPr>
          <a:xfrm>
            <a:off x="3245024" y="1298713"/>
            <a:ext cx="2410188" cy="1439708"/>
          </a:xfrm>
          <a:prstGeom prst="wedgeEllipseCallout">
            <a:avLst>
              <a:gd name="adj1" fmla="val -55224"/>
              <a:gd name="adj2" fmla="val 50775"/>
            </a:avLst>
          </a:prstGeom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tx1"/>
                </a:solidFill>
                <a:latin typeface="+mj-lt"/>
              </a:rPr>
              <a:t>Blah… blah… talk… talk…</a:t>
            </a:r>
            <a:endParaRPr lang="en-GB" sz="2400" b="1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8" name="Speech Bubble: Oval 7">
            <a:extLst>
              <a:ext uri="{FF2B5EF4-FFF2-40B4-BE49-F238E27FC236}">
                <a16:creationId xmlns:a16="http://schemas.microsoft.com/office/drawing/2014/main" id="{FDE0E1A4-E055-4B3A-816F-FD9006B5AABA}"/>
              </a:ext>
            </a:extLst>
          </p:cNvPr>
          <p:cNvSpPr/>
          <p:nvPr/>
        </p:nvSpPr>
        <p:spPr>
          <a:xfrm>
            <a:off x="5845538" y="578859"/>
            <a:ext cx="3214393" cy="1439708"/>
          </a:xfrm>
          <a:prstGeom prst="wedgeEllipseCallout">
            <a:avLst>
              <a:gd name="adj1" fmla="val 22989"/>
              <a:gd name="adj2" fmla="val 67386"/>
            </a:avLst>
          </a:prstGeom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tx1"/>
                </a:solidFill>
                <a:latin typeface="+mj-lt"/>
              </a:rPr>
              <a:t>I wish you would shut up! You’re so boring!</a:t>
            </a:r>
            <a:endParaRPr lang="en-GB" sz="2400" b="1" dirty="0">
              <a:solidFill>
                <a:schemeClr val="tx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414232006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ECB100CE-A91A-468B-97E5-89F02F0B74C8}"/>
              </a:ext>
            </a:extLst>
          </p:cNvPr>
          <p:cNvSpPr/>
          <p:nvPr/>
        </p:nvSpPr>
        <p:spPr>
          <a:xfrm>
            <a:off x="886265" y="4009292"/>
            <a:ext cx="10325686" cy="7315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644CF38-DA7A-4FE7-92EB-3D0AC4E3C81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17453" y="354504"/>
            <a:ext cx="2743200" cy="1143001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900" b="1" dirty="0"/>
              <a:t>Practice: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31C9229-CEC4-488E-B795-8EBC3C56EB6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17453" y="1757080"/>
            <a:ext cx="2514600" cy="4238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2">
            <a:extLst>
              <a:ext uri="{FF2B5EF4-FFF2-40B4-BE49-F238E27FC236}">
                <a16:creationId xmlns:a16="http://schemas.microsoft.com/office/drawing/2014/main" id="{65FF0AEB-D5B2-4762-B6B6-C8E6AA7BD8E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512119" y="2018567"/>
            <a:ext cx="3095625" cy="3981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Speech Bubble: Oval 2">
            <a:extLst>
              <a:ext uri="{FF2B5EF4-FFF2-40B4-BE49-F238E27FC236}">
                <a16:creationId xmlns:a16="http://schemas.microsoft.com/office/drawing/2014/main" id="{AD401630-0397-42DA-A645-DAB56F50696E}"/>
              </a:ext>
            </a:extLst>
          </p:cNvPr>
          <p:cNvSpPr/>
          <p:nvPr/>
        </p:nvSpPr>
        <p:spPr>
          <a:xfrm>
            <a:off x="3245024" y="1298713"/>
            <a:ext cx="2410188" cy="1439708"/>
          </a:xfrm>
          <a:prstGeom prst="wedgeEllipseCallout">
            <a:avLst>
              <a:gd name="adj1" fmla="val -55224"/>
              <a:gd name="adj2" fmla="val 50775"/>
            </a:avLst>
          </a:prstGeom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tx1"/>
                </a:solidFill>
                <a:latin typeface="+mj-lt"/>
              </a:rPr>
              <a:t>How was your exam?</a:t>
            </a:r>
            <a:endParaRPr lang="en-GB" sz="2400" b="1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8" name="Speech Bubble: Oval 7">
            <a:extLst>
              <a:ext uri="{FF2B5EF4-FFF2-40B4-BE49-F238E27FC236}">
                <a16:creationId xmlns:a16="http://schemas.microsoft.com/office/drawing/2014/main" id="{FDE0E1A4-E055-4B3A-816F-FD9006B5AABA}"/>
              </a:ext>
            </a:extLst>
          </p:cNvPr>
          <p:cNvSpPr/>
          <p:nvPr/>
        </p:nvSpPr>
        <p:spPr>
          <a:xfrm>
            <a:off x="5845538" y="578859"/>
            <a:ext cx="3214393" cy="1439708"/>
          </a:xfrm>
          <a:prstGeom prst="wedgeEllipseCallout">
            <a:avLst>
              <a:gd name="adj1" fmla="val 22989"/>
              <a:gd name="adj2" fmla="val 67386"/>
            </a:avLst>
          </a:prstGeom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tx1"/>
                </a:solidFill>
                <a:latin typeface="+mj-lt"/>
              </a:rPr>
              <a:t>Great! I got 98%.</a:t>
            </a:r>
          </a:p>
          <a:p>
            <a:pPr algn="ctr"/>
            <a:r>
              <a:rPr lang="en-US" sz="2400" b="1" dirty="0">
                <a:solidFill>
                  <a:schemeClr val="tx1"/>
                </a:solidFill>
                <a:latin typeface="+mj-lt"/>
              </a:rPr>
              <a:t>How about you?</a:t>
            </a:r>
            <a:endParaRPr lang="en-GB" sz="2400" b="1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9" name="Speech Bubble: Oval 8">
            <a:extLst>
              <a:ext uri="{FF2B5EF4-FFF2-40B4-BE49-F238E27FC236}">
                <a16:creationId xmlns:a16="http://schemas.microsoft.com/office/drawing/2014/main" id="{3D10CE7D-3F9A-43E8-B133-AC30C1CB61B6}"/>
              </a:ext>
            </a:extLst>
          </p:cNvPr>
          <p:cNvSpPr/>
          <p:nvPr/>
        </p:nvSpPr>
        <p:spPr>
          <a:xfrm>
            <a:off x="3245024" y="3208697"/>
            <a:ext cx="3095624" cy="1439708"/>
          </a:xfrm>
          <a:prstGeom prst="wedgeEllipseCallout">
            <a:avLst>
              <a:gd name="adj1" fmla="val -62949"/>
              <a:gd name="adj2" fmla="val -21532"/>
            </a:avLst>
          </a:prstGeom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tx1"/>
                </a:solidFill>
                <a:latin typeface="+mj-lt"/>
              </a:rPr>
              <a:t>Oh, I got 5%.</a:t>
            </a:r>
          </a:p>
          <a:p>
            <a:pPr algn="ctr"/>
            <a:r>
              <a:rPr lang="en-US" sz="2400" b="1" dirty="0">
                <a:solidFill>
                  <a:schemeClr val="tx1"/>
                </a:solidFill>
                <a:latin typeface="+mj-lt"/>
              </a:rPr>
              <a:t>I wish I had studied harder.</a:t>
            </a:r>
            <a:endParaRPr lang="en-GB" sz="2400" b="1" dirty="0">
              <a:solidFill>
                <a:schemeClr val="tx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01589997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44CF38-DA7A-4FE7-92EB-3D0AC4E3C81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65045" y="605528"/>
            <a:ext cx="5234608" cy="785950"/>
          </a:xfrm>
        </p:spPr>
        <p:txBody>
          <a:bodyPr>
            <a:normAutofit fontScale="90000"/>
          </a:bodyPr>
          <a:lstStyle/>
          <a:p>
            <a:pPr algn="l"/>
            <a:r>
              <a:rPr lang="en-US" sz="5400" b="1" dirty="0"/>
              <a:t>Get ready to talk: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09913CB-D475-476C-9EAA-67B9F3BDE4D3}"/>
              </a:ext>
            </a:extLst>
          </p:cNvPr>
          <p:cNvSpPr txBox="1"/>
          <p:nvPr/>
        </p:nvSpPr>
        <p:spPr>
          <a:xfrm>
            <a:off x="265044" y="1459659"/>
            <a:ext cx="11622156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sz="2400" b="1" cap="all" spc="200" dirty="0">
                <a:solidFill>
                  <a:schemeClr val="tx2"/>
                </a:solidFill>
                <a:latin typeface="+mj-lt"/>
              </a:rPr>
              <a:t>Think of some similar ideas.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sz="2400" b="1" cap="all" spc="200" dirty="0">
                <a:solidFill>
                  <a:schemeClr val="tx2"/>
                </a:solidFill>
                <a:latin typeface="+mj-lt"/>
              </a:rPr>
              <a:t>Now have a conversation with your partner. 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sz="2400" b="1" cap="all" spc="200" dirty="0">
                <a:solidFill>
                  <a:schemeClr val="tx2"/>
                </a:solidFill>
                <a:latin typeface="+mj-lt"/>
              </a:rPr>
              <a:t>Tell each other what you wish.</a:t>
            </a:r>
            <a:endParaRPr lang="en-US" sz="2400" cap="all" spc="200" dirty="0">
              <a:solidFill>
                <a:schemeClr val="tx2"/>
              </a:solidFill>
              <a:latin typeface="+mj-lt"/>
            </a:endParaRPr>
          </a:p>
          <a:p>
            <a:pPr marL="457200" indent="-45720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400" cap="all" spc="200" dirty="0">
              <a:solidFill>
                <a:schemeClr val="tx2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99387817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44CF38-DA7A-4FE7-92EB-3D0AC4E3C81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65045" y="605528"/>
            <a:ext cx="2112396" cy="785950"/>
          </a:xfrm>
        </p:spPr>
        <p:txBody>
          <a:bodyPr>
            <a:normAutofit fontScale="90000"/>
          </a:bodyPr>
          <a:lstStyle/>
          <a:p>
            <a:pPr algn="l"/>
            <a:r>
              <a:rPr lang="en-US" sz="5400" b="1" dirty="0"/>
              <a:t>Review: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09913CB-D475-476C-9EAA-67B9F3BDE4D3}"/>
              </a:ext>
            </a:extLst>
          </p:cNvPr>
          <p:cNvSpPr txBox="1"/>
          <p:nvPr/>
        </p:nvSpPr>
        <p:spPr>
          <a:xfrm>
            <a:off x="404192" y="1391478"/>
            <a:ext cx="11383616" cy="132343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sz="2000" b="1" cap="all" spc="200" dirty="0">
                <a:solidFill>
                  <a:schemeClr val="tx2"/>
                </a:solidFill>
              </a:rPr>
              <a:t>Consider these questions:</a:t>
            </a:r>
          </a:p>
          <a:p>
            <a:pPr marL="457200" indent="-45720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cap="all" spc="200" dirty="0">
                <a:solidFill>
                  <a:schemeClr val="tx2"/>
                </a:solidFill>
              </a:rPr>
              <a:t>What have you learnt today?</a:t>
            </a:r>
          </a:p>
          <a:p>
            <a:pPr marL="457200" indent="-45720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cap="all" spc="200" dirty="0">
                <a:solidFill>
                  <a:schemeClr val="tx2"/>
                </a:solidFill>
              </a:rPr>
              <a:t>Did you enjoy this lesson?</a:t>
            </a:r>
          </a:p>
        </p:txBody>
      </p:sp>
    </p:spTree>
    <p:extLst>
      <p:ext uri="{BB962C8B-B14F-4D97-AF65-F5344CB8AC3E}">
        <p14:creationId xmlns:p14="http://schemas.microsoft.com/office/powerpoint/2010/main" val="366418595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A9CC819B-CC21-4325-AD87-402F6A0838FC}"/>
              </a:ext>
            </a:extLst>
          </p:cNvPr>
          <p:cNvSpPr txBox="1"/>
          <p:nvPr/>
        </p:nvSpPr>
        <p:spPr>
          <a:xfrm>
            <a:off x="3972687" y="2013097"/>
            <a:ext cx="4246626" cy="637337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/>
          <a:p>
            <a:pPr defTabSz="914400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</a:pPr>
            <a:r>
              <a:rPr lang="en-US" sz="4000" b="1" cap="all" spc="200" dirty="0">
                <a:solidFill>
                  <a:schemeClr val="tx2"/>
                </a:solidFill>
                <a:latin typeface="+mj-lt"/>
              </a:rPr>
              <a:t>Any questions?</a:t>
            </a:r>
          </a:p>
        </p:txBody>
      </p:sp>
    </p:spTree>
    <p:extLst>
      <p:ext uri="{BB962C8B-B14F-4D97-AF65-F5344CB8AC3E}">
        <p14:creationId xmlns:p14="http://schemas.microsoft.com/office/powerpoint/2010/main" val="202945140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61124467-7ED2-4729-8B65-DB8ABDB59299}"/>
              </a:ext>
            </a:extLst>
          </p:cNvPr>
          <p:cNvSpPr txBox="1"/>
          <p:nvPr/>
        </p:nvSpPr>
        <p:spPr>
          <a:xfrm>
            <a:off x="965201" y="643467"/>
            <a:ext cx="6255026" cy="505400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algn="r" defTabSz="914400">
              <a:lnSpc>
                <a:spcPct val="85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8000" b="1" cap="all" spc="-50" dirty="0">
                <a:ln w="3175" cmpd="sng"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rPr>
              <a:t>THANK YOU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A2976C2-6CF4-4B88-A9C6-D0926E704111}"/>
              </a:ext>
            </a:extLst>
          </p:cNvPr>
          <p:cNvSpPr txBox="1"/>
          <p:nvPr/>
        </p:nvSpPr>
        <p:spPr>
          <a:xfrm>
            <a:off x="3951746" y="4648047"/>
            <a:ext cx="428850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b="1" dirty="0">
                <a:latin typeface="+mj-lt"/>
              </a:rPr>
              <a:t>eflsummerschool.wordpress.com</a:t>
            </a:r>
          </a:p>
          <a:p>
            <a:pPr algn="ctr"/>
            <a:r>
              <a:rPr lang="en-GB" sz="2400" b="1" dirty="0">
                <a:latin typeface="+mj-lt"/>
              </a:rPr>
              <a:t>@</a:t>
            </a:r>
            <a:r>
              <a:rPr lang="en-GB" sz="2400" b="1" dirty="0" err="1">
                <a:latin typeface="+mj-lt"/>
              </a:rPr>
              <a:t>EFLsummerschool</a:t>
            </a:r>
            <a:endParaRPr lang="en-GB" sz="2400" b="1" dirty="0">
              <a:latin typeface="+mj-lt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327CB89-E7E8-47B1-B7BE-43C513A2666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99563" y="781203"/>
            <a:ext cx="2857500" cy="28575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843594954"/>
      </p:ext>
    </p:extLst>
  </p:cSld>
  <p:clrMapOvr>
    <a:masterClrMapping/>
  </p:clrMapOvr>
</p:sld>
</file>

<file path=ppt/theme/theme1.xml><?xml version="1.0" encoding="utf-8"?>
<a:theme xmlns:a="http://schemas.openxmlformats.org/drawingml/2006/main" name="Retrospect">
  <a:themeElements>
    <a:clrScheme name="Retrospect">
      <a:dk1>
        <a:srgbClr val="000000"/>
      </a:dk1>
      <a:lt1>
        <a:sysClr val="window" lastClr="FFFFFF"/>
      </a:lt1>
      <a:dk2>
        <a:srgbClr val="637052"/>
      </a:dk2>
      <a:lt2>
        <a:srgbClr val="CCDDEA"/>
      </a:lt2>
      <a:accent1>
        <a:srgbClr val="E48312"/>
      </a:accent1>
      <a:accent2>
        <a:srgbClr val="BD582C"/>
      </a:accent2>
      <a:accent3>
        <a:srgbClr val="865640"/>
      </a:accent3>
      <a:accent4>
        <a:srgbClr val="9B8357"/>
      </a:accent4>
      <a:accent5>
        <a:srgbClr val="C2BC80"/>
      </a:accent5>
      <a:accent6>
        <a:srgbClr val="94A088"/>
      </a:accent6>
      <a:hlink>
        <a:srgbClr val="2998E3"/>
      </a:hlink>
      <a:folHlink>
        <a:srgbClr val="8C8C8C"/>
      </a:folHlink>
    </a:clrScheme>
    <a:fontScheme name="Retrospect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3F1AAB62-24C6-49D2-8E01-B56FAC9A3DCD}"/>
    </a:ext>
  </a:extLst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1492</TotalTime>
  <Words>615</Words>
  <Application>Microsoft Office PowerPoint</Application>
  <PresentationFormat>Widescreen</PresentationFormat>
  <Paragraphs>86</Paragraphs>
  <Slides>21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21</vt:i4>
      </vt:variant>
    </vt:vector>
  </HeadingPairs>
  <TitlesOfParts>
    <vt:vector size="26" baseType="lpstr">
      <vt:lpstr>Arial</vt:lpstr>
      <vt:lpstr>Calibri</vt:lpstr>
      <vt:lpstr>Calibri Light</vt:lpstr>
      <vt:lpstr>Retrospect</vt:lpstr>
      <vt:lpstr>Custom Design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Practice:</vt:lpstr>
      <vt:lpstr>Get ready to talk:</vt:lpstr>
      <vt:lpstr>Review: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Robinson, Oliver (Morocco)</dc:creator>
  <cp:lastModifiedBy>Robinson, Oliver (Morocco)</cp:lastModifiedBy>
  <cp:revision>53</cp:revision>
  <dcterms:created xsi:type="dcterms:W3CDTF">2019-11-29T16:00:42Z</dcterms:created>
  <dcterms:modified xsi:type="dcterms:W3CDTF">2020-05-15T15:20:40Z</dcterms:modified>
</cp:coreProperties>
</file>