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797" r:id="rId2"/>
  </p:sldMasterIdLst>
  <p:notesMasterIdLst>
    <p:notesMasterId r:id="rId25"/>
  </p:notesMasterIdLst>
  <p:sldIdLst>
    <p:sldId id="256" r:id="rId3"/>
    <p:sldId id="300" r:id="rId4"/>
    <p:sldId id="270" r:id="rId5"/>
    <p:sldId id="302" r:id="rId6"/>
    <p:sldId id="303" r:id="rId7"/>
    <p:sldId id="305" r:id="rId8"/>
    <p:sldId id="318" r:id="rId9"/>
    <p:sldId id="304" r:id="rId10"/>
    <p:sldId id="306" r:id="rId11"/>
    <p:sldId id="308" r:id="rId12"/>
    <p:sldId id="319" r:id="rId13"/>
    <p:sldId id="309" r:id="rId14"/>
    <p:sldId id="310" r:id="rId15"/>
    <p:sldId id="307" r:id="rId16"/>
    <p:sldId id="311" r:id="rId17"/>
    <p:sldId id="312" r:id="rId18"/>
    <p:sldId id="314" r:id="rId19"/>
    <p:sldId id="313" r:id="rId20"/>
    <p:sldId id="315" r:id="rId21"/>
    <p:sldId id="316" r:id="rId22"/>
    <p:sldId id="317" r:id="rId23"/>
    <p:sldId id="26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7" autoAdjust="0"/>
    <p:restoredTop sz="94249" autoAdjust="0"/>
  </p:normalViewPr>
  <p:slideViewPr>
    <p:cSldViewPr snapToGrid="0">
      <p:cViewPr>
        <p:scale>
          <a:sx n="81" d="100"/>
          <a:sy n="81" d="100"/>
        </p:scale>
        <p:origin x="754" y="48"/>
      </p:cViewPr>
      <p:guideLst/>
    </p:cSldViewPr>
  </p:slideViewPr>
  <p:outlineViewPr>
    <p:cViewPr>
      <p:scale>
        <a:sx n="33" d="100"/>
        <a:sy n="33" d="100"/>
      </p:scale>
      <p:origin x="0" y="-14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0678E-6D9F-4F73-8885-F9DA3837DA5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A8D31-8038-4D2E-9EB7-CF96F82E9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31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your learners into groups and give them 1-2 minutes to discuss.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91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out, </a:t>
            </a:r>
            <a:r>
              <a:rPr lang="en-US" b="1" dirty="0"/>
              <a:t>Lesson. Halloween (useful language).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49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out, Lesson. </a:t>
            </a:r>
            <a:r>
              <a:rPr lang="en-US" b="1" dirty="0"/>
              <a:t>Halloween (peer evaluation form).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44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A talks for 1 minute.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81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B talks for 1 minute.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16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the video full screen.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81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your learners to the text on history.com.</a:t>
            </a:r>
          </a:p>
          <a:p>
            <a:r>
              <a:rPr lang="en-US" dirty="0"/>
              <a:t>Give out, </a:t>
            </a:r>
            <a:r>
              <a:rPr lang="en-US" b="1" dirty="0"/>
              <a:t>Lesson. Halloween (questions).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75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the answers as a whole class.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3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 discussion.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76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Allow your learners to choose either, easy, medium and difficult.</a:t>
            </a:r>
          </a:p>
          <a:p>
            <a:r>
              <a:rPr lang="en-US" dirty="0"/>
              <a:t>Give out either easy, medium or difficult: </a:t>
            </a:r>
            <a:r>
              <a:rPr lang="en-US" b="1" dirty="0"/>
              <a:t>Lesson. Halloween (lyrics - This is Halloween).</a:t>
            </a:r>
          </a:p>
          <a:p>
            <a:r>
              <a:rPr lang="en-GB" b="0" dirty="0"/>
              <a:t>Find the song.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the full lyrics and display them.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1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B841C9-32DE-4275-AA19-2322D0224D7A}"/>
              </a:ext>
            </a:extLst>
          </p:cNvPr>
          <p:cNvSpPr txBox="1"/>
          <p:nvPr userDrawn="1"/>
        </p:nvSpPr>
        <p:spPr>
          <a:xfrm>
            <a:off x="4476545" y="639832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65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60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4A4C4C0-F62D-4043-AD4B-FF1DFF23D3BD}"/>
              </a:ext>
            </a:extLst>
          </p:cNvPr>
          <p:cNvSpPr txBox="1"/>
          <p:nvPr userDrawn="1"/>
        </p:nvSpPr>
        <p:spPr>
          <a:xfrm>
            <a:off x="4476545" y="639832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95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1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9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1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030FE-93DC-4054-BB9E-CF787DCD7970}"/>
              </a:ext>
            </a:extLst>
          </p:cNvPr>
          <p:cNvSpPr txBox="1"/>
          <p:nvPr userDrawn="1"/>
        </p:nvSpPr>
        <p:spPr>
          <a:xfrm>
            <a:off x="4476545" y="639832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74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88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361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8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75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BE16-23F9-4B2A-9082-A13B44813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372B6-CA77-4D84-8440-149217AEB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5362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A63D-7FD1-45C8-89A7-51314165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EE96-380C-4278-BCCE-D6538C036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87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90C1-1E36-432D-9EDC-8B984E34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7088-AF2D-4640-ABFB-4BE69DE7E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2597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EA54-74E6-4B89-91D8-715C7B4E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F73F4-3CC2-4AD2-84DA-4B8BEBA59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64FA-3134-4D03-B118-944ADF513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910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9D05-676A-495E-A651-B479BBAF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E4B95-FB75-4F28-9E8D-18F2AEFBB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9A20D-F9F0-4272-BBD8-334E5DE2E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F7BFC-248B-47FC-88D1-68EFE8FB9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D5AE6-12F9-4174-8702-721153C18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966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3A37-3CA6-46D5-A887-29F08324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905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81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3CFE-BDB7-42E3-A275-F925C5E7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0983D-C49A-4DEB-AA0E-6900B7924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88F7A-D4E1-4630-BF4F-7B7436966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63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2FC3-83CB-4118-B035-B6A29C32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6FB601-303B-483E-B500-DDB35CD14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FD7A9-86F5-42EE-9991-814CE0429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761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D982-AFB9-4947-9C11-A2C9ED08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84AB2-279E-47E4-BD50-42965F104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8089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E5F65-86FD-44E0-97CB-B93D6AE00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5DDE3-BCEB-4D24-9742-A37AB5831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40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B4AEC3-0927-4C6A-8082-1052438FC525}"/>
              </a:ext>
            </a:extLst>
          </p:cNvPr>
          <p:cNvSpPr txBox="1"/>
          <p:nvPr userDrawn="1"/>
        </p:nvSpPr>
        <p:spPr>
          <a:xfrm>
            <a:off x="4217223" y="640837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04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E310AC-B5B4-45A1-9CBE-F00228A0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79F0E-AEB5-463E-9D7A-189755B02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91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users/Alexas_Fotos-686414/?utm_source=link-attribution&amp;utm_medium=referral&amp;utm_campaign=image&amp;utm_content=959006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?utm_source=link-attribution&amp;utm_medium=referral&amp;utm_campaign=image&amp;utm_content=959006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?utm_source=link-attribution&amp;utm_medium=referral&amp;utm_campaign=image&amp;utm_content=1635770" TargetMode="External"/><Relationship Id="rId4" Type="http://schemas.openxmlformats.org/officeDocument/2006/relationships/hyperlink" Target="https://pixabay.com/users/cocoparisienne-127419/?utm_source=link-attribution&amp;utm_medium=referral&amp;utm_campaign=image&amp;utm_content=163577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interest.co.uk/pin/779615385466179373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fHETu4bjgk?feature=oembed" TargetMode="External"/><Relationship Id="rId5" Type="http://schemas.openxmlformats.org/officeDocument/2006/relationships/hyperlink" Target="https://youtu.be/zfHETu4bjgk" TargetMode="Externa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halloween/history-of-hallowe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.co/GOG1jpvJKm?amp=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1AF813-2D2F-4B78-9216-388AF161E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7181D2-95D5-4439-9BDF-14D4FDC7B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inting of a book&#10;&#10;Description automatically generated">
            <a:extLst>
              <a:ext uri="{FF2B5EF4-FFF2-40B4-BE49-F238E27FC236}">
                <a16:creationId xmlns:a16="http://schemas.microsoft.com/office/drawing/2014/main" id="{9F1D3A61-3C15-4C73-AFF3-10EF1F825D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2" r="-1" b="18742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BB2B31-8696-41E9-A451-3197A3BA7470}"/>
              </a:ext>
            </a:extLst>
          </p:cNvPr>
          <p:cNvSpPr txBox="1"/>
          <p:nvPr/>
        </p:nvSpPr>
        <p:spPr>
          <a:xfrm>
            <a:off x="455564" y="6398325"/>
            <a:ext cx="31035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Image by </a:t>
            </a:r>
            <a:r>
              <a:rPr lang="en-US" sz="1500" u="sng" dirty="0" err="1">
                <a:hlinkClick r:id="rId3"/>
              </a:rPr>
              <a:t>Alexas_Fotos</a:t>
            </a:r>
            <a:r>
              <a:rPr lang="en-US" sz="1500" dirty="0"/>
              <a:t> from </a:t>
            </a:r>
            <a:r>
              <a:rPr lang="en-US" sz="1500" u="sng" dirty="0" err="1">
                <a:hlinkClick r:id="rId4"/>
              </a:rPr>
              <a:t>Pixabay</a:t>
            </a:r>
            <a:r>
              <a:rPr lang="en-US" sz="1500" dirty="0"/>
              <a:t> 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16503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A1D3D7D-5AA3-4D10-86C1-5ABEDFFD6F29}"/>
              </a:ext>
            </a:extLst>
          </p:cNvPr>
          <p:cNvSpPr txBox="1">
            <a:spLocks/>
          </p:cNvSpPr>
          <p:nvPr/>
        </p:nvSpPr>
        <p:spPr>
          <a:xfrm>
            <a:off x="194603" y="759655"/>
            <a:ext cx="11802793" cy="27713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latin typeface="Chiller" panose="04020404031007020602" pitchFamily="82" charset="0"/>
              </a:rPr>
              <a:t>In this lesson: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+mn-lt"/>
              </a:rPr>
              <a:t>I can describe a picture using some useful language.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+mn-lt"/>
              </a:rPr>
              <a:t>I can evaluate my partner´s speaking.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+mn-lt"/>
              </a:rPr>
              <a:t>I can read and answer questions about Halloween.</a:t>
            </a:r>
          </a:p>
        </p:txBody>
      </p:sp>
    </p:spTree>
    <p:extLst>
      <p:ext uri="{BB962C8B-B14F-4D97-AF65-F5344CB8AC3E}">
        <p14:creationId xmlns:p14="http://schemas.microsoft.com/office/powerpoint/2010/main" val="19379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dark, clock, standing, sign&#10;&#10;Description automatically generated">
            <a:extLst>
              <a:ext uri="{FF2B5EF4-FFF2-40B4-BE49-F238E27FC236}">
                <a16:creationId xmlns:a16="http://schemas.microsoft.com/office/drawing/2014/main" id="{4C4D0F4A-78A6-437C-89BB-A45136B32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407" y="0"/>
            <a:ext cx="8083594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C594739-2A9F-4BB7-9D24-8BF6AB916B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76425"/>
            <a:ext cx="3200400" cy="1003300"/>
          </a:xfrm>
        </p:spPr>
        <p:txBody>
          <a:bodyPr>
            <a:normAutofit/>
          </a:bodyPr>
          <a:lstStyle/>
          <a:p>
            <a:pPr algn="ctr"/>
            <a:r>
              <a:rPr lang="en-GB" sz="6600" dirty="0">
                <a:latin typeface="Chiller" panose="04020404031007020602" pitchFamily="82" charset="0"/>
              </a:rPr>
              <a:t>Speaking:</a:t>
            </a:r>
            <a:endParaRPr lang="en-GB" sz="66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E207E12-98D0-4A3B-8DE4-E27059AF8ED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-1" y="2925763"/>
            <a:ext cx="4004448" cy="1558925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Tell your partner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</a:rPr>
              <a:t>7 Halloween words</a:t>
            </a:r>
            <a:r>
              <a:rPr lang="en-GB" sz="3600" dirty="0">
                <a:latin typeface="Chiller" panose="04020404031007020602" pitchFamily="82" charset="0"/>
              </a:rPr>
              <a:t>.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3DCEB34E-4A27-4C1B-A102-81AA5F9CFF7F}"/>
              </a:ext>
            </a:extLst>
          </p:cNvPr>
          <p:cNvSpPr txBox="1">
            <a:spLocks/>
          </p:cNvSpPr>
          <p:nvPr/>
        </p:nvSpPr>
        <p:spPr>
          <a:xfrm>
            <a:off x="208506" y="552796"/>
            <a:ext cx="3899901" cy="337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5200" dirty="0">
              <a:latin typeface="Chiller" panose="04020404031007020602" pitchFamily="82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67670D9B-5007-41BC-A9F8-B38021BC09C3}"/>
              </a:ext>
            </a:extLst>
          </p:cNvPr>
          <p:cNvSpPr txBox="1">
            <a:spLocks/>
          </p:cNvSpPr>
          <p:nvPr/>
        </p:nvSpPr>
        <p:spPr>
          <a:xfrm>
            <a:off x="104546" y="6371784"/>
            <a:ext cx="3899901" cy="4858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5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Image by </a:t>
            </a:r>
            <a:r>
              <a:rPr lang="en-US" u="sng" dirty="0">
                <a:hlinkClick r:id="rId4"/>
              </a:rPr>
              <a:t>Anja🤗#</a:t>
            </a:r>
            <a:r>
              <a:rPr lang="en-US" u="sng" dirty="0" err="1">
                <a:hlinkClick r:id="rId4"/>
              </a:rPr>
              <a:t>helpinghands</a:t>
            </a:r>
            <a:r>
              <a:rPr lang="en-US" u="sng" dirty="0">
                <a:hlinkClick r:id="rId4"/>
              </a:rPr>
              <a:t> #</a:t>
            </a:r>
            <a:r>
              <a:rPr lang="en-US" u="sng" dirty="0" err="1">
                <a:hlinkClick r:id="rId4"/>
              </a:rPr>
              <a:t>solidarity#stays</a:t>
            </a:r>
            <a:r>
              <a:rPr lang="en-US" u="sng" dirty="0">
                <a:hlinkClick r:id="rId4"/>
              </a:rPr>
              <a:t> healthy🙏</a:t>
            </a:r>
            <a:r>
              <a:rPr lang="en-US" dirty="0"/>
              <a:t> from </a:t>
            </a:r>
            <a:r>
              <a:rPr lang="en-US" u="sng" dirty="0" err="1">
                <a:hlinkClick r:id="rId5"/>
              </a:rPr>
              <a:t>Pixabay</a:t>
            </a:r>
            <a:r>
              <a:rPr lang="en-US" dirty="0"/>
              <a:t> </a:t>
            </a:r>
            <a:endParaRPr lang="en-GB" sz="52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4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BBED10-D81B-4F61-894F-5D7CBE8A0AAA}"/>
              </a:ext>
            </a:extLst>
          </p:cNvPr>
          <p:cNvSpPr txBox="1"/>
          <p:nvPr/>
        </p:nvSpPr>
        <p:spPr>
          <a:xfrm>
            <a:off x="272955" y="859809"/>
            <a:ext cx="116005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Describing pictures:</a:t>
            </a:r>
          </a:p>
          <a:p>
            <a:r>
              <a:rPr lang="en-GB" sz="3600" dirty="0">
                <a:latin typeface="+mj-lt"/>
              </a:rPr>
              <a:t>You are going to describe a picture to your partner.</a:t>
            </a:r>
          </a:p>
          <a:p>
            <a:r>
              <a:rPr lang="en-GB" sz="3600" dirty="0">
                <a:latin typeface="+mj-lt"/>
              </a:rPr>
              <a:t>As you describe, your partner will evaluate your speaking.</a:t>
            </a:r>
          </a:p>
          <a:p>
            <a:endParaRPr lang="en-GB" sz="5200" dirty="0">
              <a:latin typeface="Chiller" panose="04020404031007020602" pitchFamily="82" charset="0"/>
            </a:endParaRPr>
          </a:p>
          <a:p>
            <a:r>
              <a:rPr lang="en-GB" sz="6000" b="1" dirty="0">
                <a:latin typeface="Chiller" panose="04020404031007020602" pitchFamily="82" charset="0"/>
              </a:rPr>
              <a:t>Before we do this, think:</a:t>
            </a:r>
          </a:p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What language do we need to describe a picture?</a:t>
            </a:r>
          </a:p>
        </p:txBody>
      </p:sp>
    </p:spTree>
    <p:extLst>
      <p:ext uri="{BB962C8B-B14F-4D97-AF65-F5344CB8AC3E}">
        <p14:creationId xmlns:p14="http://schemas.microsoft.com/office/powerpoint/2010/main" val="27291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74F2B6-9BCB-48CA-99B6-B56C549B4A05}"/>
              </a:ext>
            </a:extLst>
          </p:cNvPr>
          <p:cNvSpPr txBox="1"/>
          <p:nvPr/>
        </p:nvSpPr>
        <p:spPr>
          <a:xfrm>
            <a:off x="272955" y="859809"/>
            <a:ext cx="11600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Chiller" panose="04020404031007020602" pitchFamily="82" charset="0"/>
              </a:rPr>
              <a:t>Here’s</a:t>
            </a:r>
            <a:r>
              <a:rPr lang="en-GB" sz="6000" b="1" dirty="0">
                <a:latin typeface="Chiller" panose="04020404031007020602" pitchFamily="82" charset="0"/>
              </a:rPr>
              <a:t> some useful language: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F797DE-0EC2-4BB4-9C7F-C50CA65FF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94" y="1875471"/>
            <a:ext cx="10942008" cy="412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B885B9-C1F3-479D-B151-D3DB85DF1B19}"/>
              </a:ext>
            </a:extLst>
          </p:cNvPr>
          <p:cNvSpPr txBox="1"/>
          <p:nvPr/>
        </p:nvSpPr>
        <p:spPr>
          <a:xfrm>
            <a:off x="272956" y="3279454"/>
            <a:ext cx="61419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B:</a:t>
            </a:r>
          </a:p>
          <a:p>
            <a:r>
              <a:rPr lang="en-GB" sz="3600" dirty="0"/>
              <a:t>Listen carefully and evaluate your partner using this criteria.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BED4DF-5E8D-4530-BE0A-769B2EF8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341" y="2963007"/>
            <a:ext cx="5330674" cy="3304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F35E1-602E-4F8F-AE43-7BE5A212DC06}"/>
              </a:ext>
            </a:extLst>
          </p:cNvPr>
          <p:cNvSpPr txBox="1"/>
          <p:nvPr/>
        </p:nvSpPr>
        <p:spPr>
          <a:xfrm>
            <a:off x="298744" y="1012209"/>
            <a:ext cx="11685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A:</a:t>
            </a:r>
          </a:p>
          <a:p>
            <a:r>
              <a:rPr lang="en-GB" sz="3600" dirty="0"/>
              <a:t>Describe the picture. Use the </a:t>
            </a:r>
            <a:r>
              <a:rPr lang="en-GB" sz="3600" b="1" dirty="0"/>
              <a:t>Useful language</a:t>
            </a:r>
            <a:r>
              <a:rPr lang="en-GB" sz="3600" dirty="0"/>
              <a:t> to help you.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F24775-958B-471D-A881-02B4BCD965AD}"/>
              </a:ext>
            </a:extLst>
          </p:cNvPr>
          <p:cNvSpPr/>
          <p:nvPr/>
        </p:nvSpPr>
        <p:spPr>
          <a:xfrm>
            <a:off x="9737889" y="3344145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4C1F89-EB7D-4A34-A40E-84A51A30C013}"/>
              </a:ext>
            </a:extLst>
          </p:cNvPr>
          <p:cNvSpPr/>
          <p:nvPr/>
        </p:nvSpPr>
        <p:spPr>
          <a:xfrm>
            <a:off x="9748884" y="3703939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C397C7-644D-43F5-BE5F-6B6610666DA6}"/>
              </a:ext>
            </a:extLst>
          </p:cNvPr>
          <p:cNvSpPr/>
          <p:nvPr/>
        </p:nvSpPr>
        <p:spPr>
          <a:xfrm>
            <a:off x="9758310" y="4071577"/>
            <a:ext cx="1403025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8A242D4-8473-4F22-913C-E5E8906BB808}"/>
              </a:ext>
            </a:extLst>
          </p:cNvPr>
          <p:cNvSpPr/>
          <p:nvPr/>
        </p:nvSpPr>
        <p:spPr>
          <a:xfrm>
            <a:off x="9767400" y="4412516"/>
            <a:ext cx="1403025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6BDF735-433B-457C-BFA6-B30D1B59DD00}"/>
              </a:ext>
            </a:extLst>
          </p:cNvPr>
          <p:cNvSpPr/>
          <p:nvPr/>
        </p:nvSpPr>
        <p:spPr>
          <a:xfrm>
            <a:off x="9767738" y="4769154"/>
            <a:ext cx="846843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2C9D2C5-C0CC-42DC-AEF8-BF511326E2A4}"/>
              </a:ext>
            </a:extLst>
          </p:cNvPr>
          <p:cNvSpPr/>
          <p:nvPr/>
        </p:nvSpPr>
        <p:spPr>
          <a:xfrm>
            <a:off x="9767737" y="5127380"/>
            <a:ext cx="1374743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89A2570-C1D6-4DAE-ADAA-59EBA1BC4A6C}"/>
              </a:ext>
            </a:extLst>
          </p:cNvPr>
          <p:cNvSpPr/>
          <p:nvPr/>
        </p:nvSpPr>
        <p:spPr>
          <a:xfrm>
            <a:off x="9767738" y="5485603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50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AA9A79-0E1F-4165-BDC2-20B7E1F1C0BA}"/>
              </a:ext>
            </a:extLst>
          </p:cNvPr>
          <p:cNvSpPr txBox="1"/>
          <p:nvPr/>
        </p:nvSpPr>
        <p:spPr>
          <a:xfrm>
            <a:off x="3108276" y="2151727"/>
            <a:ext cx="59754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latin typeface="Chiller" panose="04020404031007020602" pitchFamily="82" charset="0"/>
              </a:rPr>
              <a:t>Student A, get ready to speak…</a:t>
            </a:r>
          </a:p>
        </p:txBody>
      </p:sp>
    </p:spTree>
    <p:extLst>
      <p:ext uri="{BB962C8B-B14F-4D97-AF65-F5344CB8AC3E}">
        <p14:creationId xmlns:p14="http://schemas.microsoft.com/office/powerpoint/2010/main" val="7771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6BF778-E04B-4A8C-9E74-93636A37ECD6}"/>
              </a:ext>
            </a:extLst>
          </p:cNvPr>
          <p:cNvSpPr txBox="1"/>
          <p:nvPr/>
        </p:nvSpPr>
        <p:spPr>
          <a:xfrm>
            <a:off x="174480" y="409641"/>
            <a:ext cx="522751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hiller" panose="04020404031007020602" pitchFamily="82" charset="0"/>
              </a:rPr>
              <a:t>Student A: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Say what is in the picture.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Say where things are in the picture.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Say what is happening with the present continuous.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If something isn’t clear, say what it looks like or might be.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Speak for 1 minute.</a:t>
            </a:r>
          </a:p>
        </p:txBody>
      </p:sp>
      <p:pic>
        <p:nvPicPr>
          <p:cNvPr id="3" name="Content Placeholder 3" descr="Screen Clipping">
            <a:extLst>
              <a:ext uri="{FF2B5EF4-FFF2-40B4-BE49-F238E27FC236}">
                <a16:creationId xmlns:a16="http://schemas.microsoft.com/office/drawing/2014/main" id="{C74E8FDF-17CE-4A0F-BB8D-303193896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786" y="991234"/>
            <a:ext cx="6804074" cy="3683050"/>
          </a:xfrm>
          <a:prstGeom prst="rect">
            <a:avLst/>
          </a:prstGeom>
        </p:spPr>
      </p:pic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3B4593A5-4FEC-4717-926E-FA4D82C3027F}"/>
              </a:ext>
            </a:extLst>
          </p:cNvPr>
          <p:cNvSpPr/>
          <p:nvPr/>
        </p:nvSpPr>
        <p:spPr>
          <a:xfrm>
            <a:off x="10396025" y="4795306"/>
            <a:ext cx="1392701" cy="126918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C1B7DE-6911-492C-9D6A-08FCB8C5B8D0}"/>
              </a:ext>
            </a:extLst>
          </p:cNvPr>
          <p:cNvSpPr txBox="1"/>
          <p:nvPr/>
        </p:nvSpPr>
        <p:spPr>
          <a:xfrm>
            <a:off x="5205047" y="5916753"/>
            <a:ext cx="46001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Image: </a:t>
            </a:r>
            <a:r>
              <a:rPr lang="en-GB" sz="1500" dirty="0">
                <a:hlinkClick r:id="rId4"/>
              </a:rPr>
              <a:t>www.pinterest.co.uk/pin/779615385466179373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359845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9E700FB4-1B64-4E32-8540-FEA6A510883E}"/>
              </a:ext>
            </a:extLst>
          </p:cNvPr>
          <p:cNvSpPr/>
          <p:nvPr/>
        </p:nvSpPr>
        <p:spPr>
          <a:xfrm>
            <a:off x="1763151" y="2317652"/>
            <a:ext cx="7760677" cy="2222695"/>
          </a:xfrm>
          <a:prstGeom prst="wedgeRectCallout">
            <a:avLst>
              <a:gd name="adj1" fmla="val -37356"/>
              <a:gd name="adj2" fmla="val 7697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Give your partner some feedback using the 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peer evaluation form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F2025-BBD4-462A-9A95-84AAE4ED381C}"/>
              </a:ext>
            </a:extLst>
          </p:cNvPr>
          <p:cNvSpPr txBox="1"/>
          <p:nvPr/>
        </p:nvSpPr>
        <p:spPr>
          <a:xfrm>
            <a:off x="920068" y="817608"/>
            <a:ext cx="27938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B:</a:t>
            </a:r>
          </a:p>
        </p:txBody>
      </p:sp>
    </p:spTree>
    <p:extLst>
      <p:ext uri="{BB962C8B-B14F-4D97-AF65-F5344CB8AC3E}">
        <p14:creationId xmlns:p14="http://schemas.microsoft.com/office/powerpoint/2010/main" val="331892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B885B9-C1F3-479D-B151-D3DB85DF1B19}"/>
              </a:ext>
            </a:extLst>
          </p:cNvPr>
          <p:cNvSpPr txBox="1"/>
          <p:nvPr/>
        </p:nvSpPr>
        <p:spPr>
          <a:xfrm>
            <a:off x="272956" y="3279454"/>
            <a:ext cx="61419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A:</a:t>
            </a:r>
          </a:p>
          <a:p>
            <a:r>
              <a:rPr lang="en-GB" sz="3600" dirty="0"/>
              <a:t>Listen carefully and evaluate your partner using this criteria.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BED4DF-5E8D-4530-BE0A-769B2EF88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341" y="2963007"/>
            <a:ext cx="5330674" cy="3304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CF35E1-602E-4F8F-AE43-7BE5A212DC06}"/>
              </a:ext>
            </a:extLst>
          </p:cNvPr>
          <p:cNvSpPr txBox="1"/>
          <p:nvPr/>
        </p:nvSpPr>
        <p:spPr>
          <a:xfrm>
            <a:off x="298744" y="1012209"/>
            <a:ext cx="11685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B:</a:t>
            </a:r>
          </a:p>
          <a:p>
            <a:r>
              <a:rPr lang="en-GB" sz="3600" dirty="0"/>
              <a:t>Describe the picture. Use the </a:t>
            </a:r>
            <a:r>
              <a:rPr lang="en-GB" sz="3600" b="1" dirty="0"/>
              <a:t>Useful language</a:t>
            </a:r>
            <a:r>
              <a:rPr lang="en-GB" sz="3600" dirty="0"/>
              <a:t> to help you.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D0FFD-A660-452D-989E-5F834E76CA92}"/>
              </a:ext>
            </a:extLst>
          </p:cNvPr>
          <p:cNvSpPr txBox="1"/>
          <p:nvPr/>
        </p:nvSpPr>
        <p:spPr>
          <a:xfrm>
            <a:off x="6141718" y="504377"/>
            <a:ext cx="4155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rgbClr val="FF0000"/>
                </a:solidFill>
                <a:latin typeface="Chiller" panose="04020404031007020602" pitchFamily="82" charset="0"/>
              </a:rPr>
              <a:t>Now change roles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44CB30-7351-412E-8C6C-2C3CE0F9A770}"/>
              </a:ext>
            </a:extLst>
          </p:cNvPr>
          <p:cNvSpPr/>
          <p:nvPr/>
        </p:nvSpPr>
        <p:spPr>
          <a:xfrm>
            <a:off x="9737889" y="3344145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2B5D9C-8673-45DA-9B55-15A7251181BA}"/>
              </a:ext>
            </a:extLst>
          </p:cNvPr>
          <p:cNvSpPr/>
          <p:nvPr/>
        </p:nvSpPr>
        <p:spPr>
          <a:xfrm>
            <a:off x="9748884" y="3703939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2BC178-6DD7-45FC-8B53-E8D9EBBE21B8}"/>
              </a:ext>
            </a:extLst>
          </p:cNvPr>
          <p:cNvSpPr/>
          <p:nvPr/>
        </p:nvSpPr>
        <p:spPr>
          <a:xfrm>
            <a:off x="9758310" y="4071577"/>
            <a:ext cx="1403025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681DE0-85DD-4A09-B5E9-C7DED3DE0C25}"/>
              </a:ext>
            </a:extLst>
          </p:cNvPr>
          <p:cNvSpPr/>
          <p:nvPr/>
        </p:nvSpPr>
        <p:spPr>
          <a:xfrm>
            <a:off x="9767400" y="4412516"/>
            <a:ext cx="1403025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8FEF95F-8CE3-4B7D-A7A5-767A2BCFE33E}"/>
              </a:ext>
            </a:extLst>
          </p:cNvPr>
          <p:cNvSpPr/>
          <p:nvPr/>
        </p:nvSpPr>
        <p:spPr>
          <a:xfrm>
            <a:off x="9767738" y="4769154"/>
            <a:ext cx="846843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BC80944-51BA-4B86-9D7D-865B0CB467CF}"/>
              </a:ext>
            </a:extLst>
          </p:cNvPr>
          <p:cNvSpPr/>
          <p:nvPr/>
        </p:nvSpPr>
        <p:spPr>
          <a:xfrm>
            <a:off x="9767737" y="5127380"/>
            <a:ext cx="1374743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611DFC1-1D7B-43F3-981C-9CDE6B8EC600}"/>
              </a:ext>
            </a:extLst>
          </p:cNvPr>
          <p:cNvSpPr/>
          <p:nvPr/>
        </p:nvSpPr>
        <p:spPr>
          <a:xfrm>
            <a:off x="9767738" y="5485603"/>
            <a:ext cx="1131216" cy="228614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7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AA9A79-0E1F-4165-BDC2-20B7E1F1C0BA}"/>
              </a:ext>
            </a:extLst>
          </p:cNvPr>
          <p:cNvSpPr txBox="1"/>
          <p:nvPr/>
        </p:nvSpPr>
        <p:spPr>
          <a:xfrm>
            <a:off x="3108276" y="2151727"/>
            <a:ext cx="59754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latin typeface="Chiller" panose="04020404031007020602" pitchFamily="82" charset="0"/>
              </a:rPr>
              <a:t>Student B, get ready to speak…</a:t>
            </a:r>
          </a:p>
        </p:txBody>
      </p:sp>
    </p:spTree>
    <p:extLst>
      <p:ext uri="{BB962C8B-B14F-4D97-AF65-F5344CB8AC3E}">
        <p14:creationId xmlns:p14="http://schemas.microsoft.com/office/powerpoint/2010/main" val="77208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6BF778-E04B-4A8C-9E74-93636A37ECD6}"/>
              </a:ext>
            </a:extLst>
          </p:cNvPr>
          <p:cNvSpPr txBox="1"/>
          <p:nvPr/>
        </p:nvSpPr>
        <p:spPr>
          <a:xfrm>
            <a:off x="174480" y="409641"/>
            <a:ext cx="522751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hiller" panose="04020404031007020602" pitchFamily="82" charset="0"/>
              </a:rPr>
              <a:t>Student B: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Say what is in the picture.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Say where things are in the picture.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Say what is happening with the present continuous.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If something isn’t clear, say what it looks like or might be.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Speak for 1 minute.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3B4593A5-4FEC-4717-926E-FA4D82C3027F}"/>
              </a:ext>
            </a:extLst>
          </p:cNvPr>
          <p:cNvSpPr/>
          <p:nvPr/>
        </p:nvSpPr>
        <p:spPr>
          <a:xfrm>
            <a:off x="10396025" y="4795306"/>
            <a:ext cx="1392701" cy="126918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C1B7DE-6911-492C-9D6A-08FCB8C5B8D0}"/>
              </a:ext>
            </a:extLst>
          </p:cNvPr>
          <p:cNvSpPr txBox="1"/>
          <p:nvPr/>
        </p:nvSpPr>
        <p:spPr>
          <a:xfrm>
            <a:off x="5205047" y="5813499"/>
            <a:ext cx="51909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Image: &lt;a </a:t>
            </a:r>
            <a:r>
              <a:rPr lang="en-US" sz="1500" dirty="0" err="1"/>
              <a:t>href</a:t>
            </a:r>
            <a:r>
              <a:rPr lang="en-US" sz="1500" dirty="0"/>
              <a:t>='https://www.freepik.com/photos/party'&gt;Party photo created by </a:t>
            </a:r>
            <a:r>
              <a:rPr lang="en-US" sz="1500" dirty="0" err="1"/>
              <a:t>cookie_studio</a:t>
            </a:r>
            <a:r>
              <a:rPr lang="en-US" sz="1500" dirty="0"/>
              <a:t> - www.freepik.com&lt;/a&gt; </a:t>
            </a:r>
            <a:endParaRPr lang="en-GB" sz="1500" dirty="0"/>
          </a:p>
        </p:txBody>
      </p:sp>
      <p:pic>
        <p:nvPicPr>
          <p:cNvPr id="7" name="Picture 6" descr="A person standing next to a brick wall&#10;&#10;Description automatically generated">
            <a:extLst>
              <a:ext uri="{FF2B5EF4-FFF2-40B4-BE49-F238E27FC236}">
                <a16:creationId xmlns:a16="http://schemas.microsoft.com/office/drawing/2014/main" id="{DFDA08BC-ADC1-4DC8-817B-7D5B3B270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549" y="1009082"/>
            <a:ext cx="5481624" cy="36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7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9E700FB4-1B64-4E32-8540-FEA6A510883E}"/>
              </a:ext>
            </a:extLst>
          </p:cNvPr>
          <p:cNvSpPr/>
          <p:nvPr/>
        </p:nvSpPr>
        <p:spPr>
          <a:xfrm>
            <a:off x="2215661" y="2317652"/>
            <a:ext cx="7760677" cy="2222695"/>
          </a:xfrm>
          <a:prstGeom prst="wedgeRectCallout">
            <a:avLst>
              <a:gd name="adj1" fmla="val -37356"/>
              <a:gd name="adj2" fmla="val 7697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Give your partner some feedback using the 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peer evaluation form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F2025-BBD4-462A-9A95-84AAE4ED381C}"/>
              </a:ext>
            </a:extLst>
          </p:cNvPr>
          <p:cNvSpPr txBox="1"/>
          <p:nvPr/>
        </p:nvSpPr>
        <p:spPr>
          <a:xfrm>
            <a:off x="920068" y="817608"/>
            <a:ext cx="27938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Student A:</a:t>
            </a:r>
          </a:p>
        </p:txBody>
      </p:sp>
    </p:spTree>
    <p:extLst>
      <p:ext uri="{BB962C8B-B14F-4D97-AF65-F5344CB8AC3E}">
        <p14:creationId xmlns:p14="http://schemas.microsoft.com/office/powerpoint/2010/main" val="249247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36A6B7-43C5-48FB-BC0F-AB9346B991AD}"/>
              </a:ext>
            </a:extLst>
          </p:cNvPr>
          <p:cNvSpPr txBox="1"/>
          <p:nvPr/>
        </p:nvSpPr>
        <p:spPr>
          <a:xfrm>
            <a:off x="253026" y="610913"/>
            <a:ext cx="11685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What do you know about the history of Halloween?</a:t>
            </a:r>
          </a:p>
        </p:txBody>
      </p:sp>
      <p:pic>
        <p:nvPicPr>
          <p:cNvPr id="4" name="Online Media 3" title="Bet You Didn't Know: Halloween | History">
            <a:hlinkClick r:id="" action="ppaction://media"/>
            <a:extLst>
              <a:ext uri="{FF2B5EF4-FFF2-40B4-BE49-F238E27FC236}">
                <a16:creationId xmlns:a16="http://schemas.microsoft.com/office/drawing/2014/main" id="{91153001-302A-40D0-A314-19245B3BC2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64591" y="1916193"/>
            <a:ext cx="6096000" cy="3429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3EB87C-EB1A-4D5A-899D-47A774CB0E1E}"/>
              </a:ext>
            </a:extLst>
          </p:cNvPr>
          <p:cNvSpPr txBox="1"/>
          <p:nvPr/>
        </p:nvSpPr>
        <p:spPr>
          <a:xfrm>
            <a:off x="253026" y="5345193"/>
            <a:ext cx="4178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Video: </a:t>
            </a:r>
            <a:r>
              <a:rPr lang="en-US" dirty="0">
                <a:hlinkClick r:id="rId5"/>
              </a:rPr>
              <a:t>https://youtu.be/zfHETu4bjgk</a:t>
            </a:r>
            <a:endParaRPr lang="en-US" dirty="0"/>
          </a:p>
          <a:p>
            <a:r>
              <a:rPr lang="en-US" dirty="0"/>
              <a:t>Bet You Didn't Know: Halloween | History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2E7F5F-FDCB-4508-93BB-D2D2D62A0EFB}"/>
              </a:ext>
            </a:extLst>
          </p:cNvPr>
          <p:cNvSpPr txBox="1"/>
          <p:nvPr/>
        </p:nvSpPr>
        <p:spPr>
          <a:xfrm>
            <a:off x="253026" y="3030529"/>
            <a:ext cx="5106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Watch the video and </a:t>
            </a:r>
            <a:r>
              <a:rPr lang="en-GB" sz="3600" dirty="0">
                <a:solidFill>
                  <a:srgbClr val="FF0000"/>
                </a:solidFill>
              </a:rPr>
              <a:t>write down 5 interesting facts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026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9E700FB4-1B64-4E32-8540-FEA6A510883E}"/>
              </a:ext>
            </a:extLst>
          </p:cNvPr>
          <p:cNvSpPr/>
          <p:nvPr/>
        </p:nvSpPr>
        <p:spPr>
          <a:xfrm>
            <a:off x="2215661" y="2317652"/>
            <a:ext cx="7760677" cy="2222695"/>
          </a:xfrm>
          <a:prstGeom prst="wedgeRectCallout">
            <a:avLst>
              <a:gd name="adj1" fmla="val -37356"/>
              <a:gd name="adj2" fmla="val 7697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Compare your ideas with a partner.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0570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C2F8C5-DFB1-4475-8E70-A4DC03507640}"/>
              </a:ext>
            </a:extLst>
          </p:cNvPr>
          <p:cNvSpPr txBox="1"/>
          <p:nvPr/>
        </p:nvSpPr>
        <p:spPr>
          <a:xfrm>
            <a:off x="98474" y="590179"/>
            <a:ext cx="12093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Reading:</a:t>
            </a:r>
          </a:p>
          <a:p>
            <a:r>
              <a:rPr lang="en-GB" sz="3600" dirty="0"/>
              <a:t>Go to: </a:t>
            </a:r>
            <a:r>
              <a:rPr lang="en-GB" sz="3600" dirty="0">
                <a:hlinkClick r:id="rId3"/>
              </a:rPr>
              <a:t>www.history.com/topics/halloween/history-of-halloween</a:t>
            </a:r>
            <a:r>
              <a:rPr lang="en-GB" sz="36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A4483-4D06-4C93-8553-B62D016227CB}"/>
              </a:ext>
            </a:extLst>
          </p:cNvPr>
          <p:cNvSpPr txBox="1"/>
          <p:nvPr/>
        </p:nvSpPr>
        <p:spPr>
          <a:xfrm>
            <a:off x="801666" y="3429000"/>
            <a:ext cx="3038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Answer these questions:</a:t>
            </a: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15DBF-31DD-49C9-A502-99BC97E59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885" y="2452419"/>
            <a:ext cx="7643935" cy="347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8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9E700FB4-1B64-4E32-8540-FEA6A510883E}"/>
              </a:ext>
            </a:extLst>
          </p:cNvPr>
          <p:cNvSpPr/>
          <p:nvPr/>
        </p:nvSpPr>
        <p:spPr>
          <a:xfrm>
            <a:off x="2215661" y="2317652"/>
            <a:ext cx="7760677" cy="2222695"/>
          </a:xfrm>
          <a:prstGeom prst="wedgeRectCallout">
            <a:avLst>
              <a:gd name="adj1" fmla="val -37356"/>
              <a:gd name="adj2" fmla="val 7697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Check your answers with a partner.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267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7F4530-DF4E-4094-8716-8BD75851FFB8}"/>
              </a:ext>
            </a:extLst>
          </p:cNvPr>
          <p:cNvSpPr/>
          <p:nvPr/>
        </p:nvSpPr>
        <p:spPr>
          <a:xfrm>
            <a:off x="145366" y="761115"/>
            <a:ext cx="11910646" cy="559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is the celebration of Halloween thought to have originated?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ancient Celtic festival of ‘Samhain’.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Celts occupied an area of land covering three modern-day countries or regions. What are they?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Ireland, the United Kingdom and northern France.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did the Celts celebrate ‘Samhain’ on the night of 31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October?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believed that on the night of 31</a:t>
            </a:r>
            <a:r>
              <a:rPr lang="en-US" sz="16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October, the ghosts of the dead returned to the earth.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did the Celts believe the ghosts of the dead would do to their crops?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Celts believed the ghosts of the dead would cause damage and trouble.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commemorate the event, what did the Druids build?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Druids built huge sacred bonfires.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did the druids re-light to help protect them from the coming winter?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druids re-lit their hearth fires.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43 A.D., who had conquered the Celts?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Roman Empire.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two other festivals were combined with ‘Samhain’?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Feralia and Pomona.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many changes due to the spread of Christianity, what new celebration was created in 1000AD?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Souls’ Day.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were the similarities between this day and ‘Samhain’?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 had big bonfires, parades, and people dressed up in costumes as saints, angels, and devils.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night before called and what did this finally become?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was called All-Hallows Eve and eventually became, Halloween.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FF8064-7917-4A7A-94E7-45443A46CACC}"/>
              </a:ext>
            </a:extLst>
          </p:cNvPr>
          <p:cNvSpPr txBox="1"/>
          <p:nvPr/>
        </p:nvSpPr>
        <p:spPr>
          <a:xfrm>
            <a:off x="548640" y="52623"/>
            <a:ext cx="219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Answers:</a:t>
            </a:r>
          </a:p>
        </p:txBody>
      </p:sp>
    </p:spTree>
    <p:extLst>
      <p:ext uri="{BB962C8B-B14F-4D97-AF65-F5344CB8AC3E}">
        <p14:creationId xmlns:p14="http://schemas.microsoft.com/office/powerpoint/2010/main" val="399075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AFD02C-1C44-4420-9839-577F90E967A3}"/>
              </a:ext>
            </a:extLst>
          </p:cNvPr>
          <p:cNvSpPr txBox="1"/>
          <p:nvPr/>
        </p:nvSpPr>
        <p:spPr>
          <a:xfrm>
            <a:off x="647115" y="606591"/>
            <a:ext cx="99880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Speaking: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Are you surprised by the history of Halloween?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Are there any celebrations in your country that have a strange history?</a:t>
            </a:r>
          </a:p>
        </p:txBody>
      </p:sp>
    </p:spTree>
    <p:extLst>
      <p:ext uri="{BB962C8B-B14F-4D97-AF65-F5344CB8AC3E}">
        <p14:creationId xmlns:p14="http://schemas.microsoft.com/office/powerpoint/2010/main" val="266394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2A42E6-6A15-4085-9698-CB00DAF78746}"/>
              </a:ext>
            </a:extLst>
          </p:cNvPr>
          <p:cNvSpPr txBox="1"/>
          <p:nvPr/>
        </p:nvSpPr>
        <p:spPr>
          <a:xfrm>
            <a:off x="647115" y="606591"/>
            <a:ext cx="998806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Song: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Listen to the song, </a:t>
            </a:r>
            <a:r>
              <a:rPr lang="en-GB" sz="3600" b="1" dirty="0">
                <a:latin typeface="+mj-lt"/>
              </a:rPr>
              <a:t>This is Halloween</a:t>
            </a:r>
            <a:r>
              <a:rPr lang="en-GB" sz="3600" dirty="0">
                <a:latin typeface="+mj-lt"/>
              </a:rPr>
              <a:t> from the film, </a:t>
            </a:r>
            <a:r>
              <a:rPr lang="en-GB" sz="3600" b="1" dirty="0">
                <a:latin typeface="+mj-lt"/>
              </a:rPr>
              <a:t>The Nightmare before Christmas</a:t>
            </a:r>
            <a:r>
              <a:rPr lang="en-GB" sz="3600" dirty="0">
                <a:latin typeface="+mj-lt"/>
              </a:rPr>
              <a:t> and fill in the gaps on your worksheet.</a:t>
            </a:r>
          </a:p>
          <a:p>
            <a:endParaRPr lang="en-GB" sz="2000" dirty="0"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Choose an activity: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+mj-lt"/>
              </a:rPr>
              <a:t>Easy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+mj-lt"/>
              </a:rPr>
              <a:t>Medium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+mj-lt"/>
              </a:rPr>
              <a:t>Difficult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EE2293-0E32-4526-AF0E-6AAAD44B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20536"/>
            <a:ext cx="5762625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9E700FB4-1B64-4E32-8540-FEA6A510883E}"/>
              </a:ext>
            </a:extLst>
          </p:cNvPr>
          <p:cNvSpPr/>
          <p:nvPr/>
        </p:nvSpPr>
        <p:spPr>
          <a:xfrm>
            <a:off x="2215661" y="2317652"/>
            <a:ext cx="7760677" cy="2222695"/>
          </a:xfrm>
          <a:prstGeom prst="wedgeRectCallout">
            <a:avLst>
              <a:gd name="adj1" fmla="val -37356"/>
              <a:gd name="adj2" fmla="val 7697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Compare you answers with a partner.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30317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976C2-6CF4-4B88-A9C6-D0926E704111}"/>
              </a:ext>
            </a:extLst>
          </p:cNvPr>
          <p:cNvSpPr txBox="1"/>
          <p:nvPr/>
        </p:nvSpPr>
        <p:spPr>
          <a:xfrm>
            <a:off x="3951746" y="4648047"/>
            <a:ext cx="4288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+mj-lt"/>
                <a:hlinkClick r:id="rId2"/>
              </a:rPr>
              <a:t>eflsummerschool.wordpress.com</a:t>
            </a:r>
            <a:endParaRPr lang="en-US" sz="2400" b="1" u="sng" dirty="0">
              <a:latin typeface="+mj-lt"/>
            </a:endParaRPr>
          </a:p>
          <a:p>
            <a:pPr algn="ctr"/>
            <a:r>
              <a:rPr lang="en-US" sz="2400" b="1" dirty="0">
                <a:latin typeface="+mj-lt"/>
              </a:rPr>
              <a:t>@EFLsummerschool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69245-5AB1-4F40-94C0-0945883F4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63" y="781203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5A9D48-D78E-4064-92D7-1EE56EE76FC2}"/>
              </a:ext>
            </a:extLst>
          </p:cNvPr>
          <p:cNvSpPr txBox="1"/>
          <p:nvPr/>
        </p:nvSpPr>
        <p:spPr>
          <a:xfrm>
            <a:off x="1397390" y="1148124"/>
            <a:ext cx="58334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Chiller" panose="04020404031007020602" pitchFamily="82" charset="0"/>
              </a:rPr>
              <a:t>Review: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What did you learn today?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+mj-lt"/>
              </a:rPr>
              <a:t>What did you enjoy doing?</a:t>
            </a:r>
          </a:p>
        </p:txBody>
      </p:sp>
    </p:spTree>
    <p:extLst>
      <p:ext uri="{BB962C8B-B14F-4D97-AF65-F5344CB8AC3E}">
        <p14:creationId xmlns:p14="http://schemas.microsoft.com/office/powerpoint/2010/main" val="284359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909</Words>
  <Application>Microsoft Office PowerPoint</Application>
  <PresentationFormat>Widescreen</PresentationFormat>
  <Paragraphs>115</Paragraphs>
  <Slides>22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Chiller</vt:lpstr>
      <vt:lpstr>Retrospect</vt:lpstr>
      <vt:lpstr>Custom Design</vt:lpstr>
      <vt:lpstr>PowerPoint Presentation</vt:lpstr>
      <vt:lpstr>PowerPoint Presentation</vt:lpstr>
      <vt:lpstr>Speaking: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Oliver Robinson;Helen Chapman</dc:creator>
  <cp:lastModifiedBy>oliver robinson</cp:lastModifiedBy>
  <cp:revision>35</cp:revision>
  <dcterms:created xsi:type="dcterms:W3CDTF">2020-06-12T11:01:53Z</dcterms:created>
  <dcterms:modified xsi:type="dcterms:W3CDTF">2020-10-26T09:47:46Z</dcterms:modified>
</cp:coreProperties>
</file>